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Lst>
  <p:notesMasterIdLst>
    <p:notesMasterId r:id="rId9"/>
  </p:notesMasterIdLst>
  <p:sldIdLst>
    <p:sldId id="258" r:id="rId2"/>
    <p:sldId id="384" r:id="rId3"/>
    <p:sldId id="385" r:id="rId4"/>
    <p:sldId id="392" r:id="rId5"/>
    <p:sldId id="391" r:id="rId6"/>
    <p:sldId id="390" r:id="rId7"/>
    <p:sldId id="372" r:id="rId8"/>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400"/>
    <a:srgbClr val="E03E54"/>
    <a:srgbClr val="9999FF"/>
    <a:srgbClr val="66CCFF"/>
    <a:srgbClr val="0077C8"/>
    <a:srgbClr val="009B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65" autoAdjust="0"/>
    <p:restoredTop sz="84841" autoAdjust="0"/>
  </p:normalViewPr>
  <p:slideViewPr>
    <p:cSldViewPr>
      <p:cViewPr varScale="1">
        <p:scale>
          <a:sx n="56" d="100"/>
          <a:sy n="56" d="100"/>
        </p:scale>
        <p:origin x="1632"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ambfp002\CompanyData\Commercial%20Office\Reports\Depot%20PAX+REV%20Graphs\21-22%20DEPOT%20OVERVIEWS%20-%20PAX.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n-GB" sz="2400"/>
              <a:t>East Passenger Overview</a:t>
            </a:r>
          </a:p>
        </c:rich>
      </c:tx>
      <c:overlay val="0"/>
      <c:spPr>
        <a:noFill/>
        <a:ln>
          <a:noFill/>
        </a:ln>
        <a:effectLst/>
      </c:spPr>
    </c:title>
    <c:autoTitleDeleted val="0"/>
    <c:plotArea>
      <c:layout/>
      <c:barChart>
        <c:barDir val="col"/>
        <c:grouping val="clustered"/>
        <c:varyColors val="0"/>
        <c:ser>
          <c:idx val="2"/>
          <c:order val="0"/>
          <c:tx>
            <c:strRef>
              <c:f>'ALL DATA'!$BJ$1</c:f>
              <c:strCache>
                <c:ptCount val="1"/>
                <c:pt idx="0">
                  <c:v>Pre-Covid Average</c:v>
                </c:pt>
              </c:strCache>
            </c:strRef>
          </c:tx>
          <c:spPr>
            <a:solidFill>
              <a:schemeClr val="accent2">
                <a:alpha val="50000"/>
              </a:schemeClr>
            </a:solidFill>
            <a:ln>
              <a:noFill/>
            </a:ln>
            <a:effectLst/>
          </c:spPr>
          <c:invertIfNegative val="0"/>
          <c:cat>
            <c:numRef>
              <c:f>'ALL DATA'!$AQ$2:$AQ$73</c:f>
              <c:numCache>
                <c:formatCode>General</c:formatCode>
                <c:ptCount val="7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numCache>
            </c:numRef>
          </c:cat>
          <c:val>
            <c:numRef>
              <c:f>'ALL DATA'!$BJ$2:$BJ$53</c:f>
              <c:numCache>
                <c:formatCode>#,##0</c:formatCode>
                <c:ptCount val="52"/>
                <c:pt idx="0">
                  <c:v>600704.5</c:v>
                </c:pt>
                <c:pt idx="1">
                  <c:v>590466.25</c:v>
                </c:pt>
                <c:pt idx="2">
                  <c:v>616527.75</c:v>
                </c:pt>
                <c:pt idx="3">
                  <c:v>622684.5</c:v>
                </c:pt>
                <c:pt idx="4">
                  <c:v>506819.75</c:v>
                </c:pt>
                <c:pt idx="5">
                  <c:v>607337.25</c:v>
                </c:pt>
                <c:pt idx="6">
                  <c:v>611903.25</c:v>
                </c:pt>
                <c:pt idx="7">
                  <c:v>608701.5</c:v>
                </c:pt>
                <c:pt idx="8">
                  <c:v>618466</c:v>
                </c:pt>
                <c:pt idx="9">
                  <c:v>629238.25</c:v>
                </c:pt>
                <c:pt idx="10">
                  <c:v>628131.5</c:v>
                </c:pt>
                <c:pt idx="11">
                  <c:v>612546.25</c:v>
                </c:pt>
                <c:pt idx="12">
                  <c:v>570278.25</c:v>
                </c:pt>
                <c:pt idx="13">
                  <c:v>574185.75</c:v>
                </c:pt>
                <c:pt idx="14">
                  <c:v>553386.5</c:v>
                </c:pt>
                <c:pt idx="15">
                  <c:v>542583.5</c:v>
                </c:pt>
                <c:pt idx="16">
                  <c:v>540095.75</c:v>
                </c:pt>
                <c:pt idx="17">
                  <c:v>488672</c:v>
                </c:pt>
                <c:pt idx="18">
                  <c:v>580332.75</c:v>
                </c:pt>
                <c:pt idx="19">
                  <c:v>617229.5</c:v>
                </c:pt>
                <c:pt idx="20">
                  <c:v>631034</c:v>
                </c:pt>
                <c:pt idx="21">
                  <c:v>638941.25</c:v>
                </c:pt>
                <c:pt idx="22">
                  <c:v>640801.5</c:v>
                </c:pt>
                <c:pt idx="23">
                  <c:v>638537.5</c:v>
                </c:pt>
                <c:pt idx="24">
                  <c:v>630932.5</c:v>
                </c:pt>
                <c:pt idx="25">
                  <c:v>557821</c:v>
                </c:pt>
                <c:pt idx="26">
                  <c:v>635734</c:v>
                </c:pt>
                <c:pt idx="27">
                  <c:v>635705.75</c:v>
                </c:pt>
                <c:pt idx="28">
                  <c:v>642053.5</c:v>
                </c:pt>
                <c:pt idx="29">
                  <c:v>646678.25</c:v>
                </c:pt>
                <c:pt idx="30">
                  <c:v>650220</c:v>
                </c:pt>
                <c:pt idx="31">
                  <c:v>658670.5</c:v>
                </c:pt>
                <c:pt idx="32">
                  <c:v>645639</c:v>
                </c:pt>
                <c:pt idx="33">
                  <c:v>581749</c:v>
                </c:pt>
                <c:pt idx="34">
                  <c:v>281864.25</c:v>
                </c:pt>
                <c:pt idx="35">
                  <c:v>422678.75</c:v>
                </c:pt>
                <c:pt idx="36">
                  <c:v>589684.25</c:v>
                </c:pt>
                <c:pt idx="37">
                  <c:v>606466.75</c:v>
                </c:pt>
                <c:pt idx="38">
                  <c:v>611431.25</c:v>
                </c:pt>
                <c:pt idx="39">
                  <c:v>617166.5</c:v>
                </c:pt>
                <c:pt idx="40">
                  <c:v>608029.5</c:v>
                </c:pt>
                <c:pt idx="41">
                  <c:v>583654.25</c:v>
                </c:pt>
                <c:pt idx="42">
                  <c:v>581780.25</c:v>
                </c:pt>
                <c:pt idx="43">
                  <c:v>593161.5</c:v>
                </c:pt>
                <c:pt idx="44">
                  <c:v>625148.25</c:v>
                </c:pt>
                <c:pt idx="45">
                  <c:v>608490.75</c:v>
                </c:pt>
                <c:pt idx="46">
                  <c:v>627763</c:v>
                </c:pt>
                <c:pt idx="47">
                  <c:v>602720.66666666663</c:v>
                </c:pt>
                <c:pt idx="48">
                  <c:v>563704</c:v>
                </c:pt>
                <c:pt idx="49">
                  <c:v>537143</c:v>
                </c:pt>
                <c:pt idx="50">
                  <c:v>538615.33333333337</c:v>
                </c:pt>
                <c:pt idx="51">
                  <c:v>589877.33333333337</c:v>
                </c:pt>
              </c:numCache>
            </c:numRef>
          </c:val>
          <c:extLst>
            <c:ext xmlns:c16="http://schemas.microsoft.com/office/drawing/2014/chart" uri="{C3380CC4-5D6E-409C-BE32-E72D297353CC}">
              <c16:uniqueId val="{00000000-BEEB-4575-B3F5-DDFFFC1E7F39}"/>
            </c:ext>
          </c:extLst>
        </c:ser>
        <c:ser>
          <c:idx val="3"/>
          <c:order val="1"/>
          <c:tx>
            <c:strRef>
              <c:f>'ALL DATA'!$BI$1</c:f>
              <c:strCache>
                <c:ptCount val="1"/>
                <c:pt idx="0">
                  <c:v>2022-23</c:v>
                </c:pt>
              </c:strCache>
            </c:strRef>
          </c:tx>
          <c:spPr>
            <a:solidFill>
              <a:srgbClr val="00B050"/>
            </a:solidFill>
            <a:ln>
              <a:noFill/>
            </a:ln>
            <a:effectLst/>
          </c:spPr>
          <c:invertIfNegative val="0"/>
          <c:dPt>
            <c:idx val="32"/>
            <c:invertIfNegative val="0"/>
            <c:bubble3D val="0"/>
            <c:spPr>
              <a:solidFill>
                <a:srgbClr val="00B050"/>
              </a:solidFill>
              <a:ln w="12700">
                <a:noFill/>
              </a:ln>
              <a:effectLst/>
            </c:spPr>
            <c:extLst>
              <c:ext xmlns:c16="http://schemas.microsoft.com/office/drawing/2014/chart" uri="{C3380CC4-5D6E-409C-BE32-E72D297353CC}">
                <c16:uniqueId val="{00000002-BEEB-4575-B3F5-DDFFFC1E7F39}"/>
              </c:ext>
            </c:extLst>
          </c:dPt>
          <c:dPt>
            <c:idx val="33"/>
            <c:invertIfNegative val="0"/>
            <c:bubble3D val="0"/>
            <c:extLst>
              <c:ext xmlns:c16="http://schemas.microsoft.com/office/drawing/2014/chart" uri="{C3380CC4-5D6E-409C-BE32-E72D297353CC}">
                <c16:uniqueId val="{00000003-BEEB-4575-B3F5-DDFFFC1E7F39}"/>
              </c:ext>
            </c:extLst>
          </c:dPt>
          <c:dPt>
            <c:idx val="34"/>
            <c:invertIfNegative val="0"/>
            <c:bubble3D val="0"/>
            <c:extLst>
              <c:ext xmlns:c16="http://schemas.microsoft.com/office/drawing/2014/chart" uri="{C3380CC4-5D6E-409C-BE32-E72D297353CC}">
                <c16:uniqueId val="{00000004-BEEB-4575-B3F5-DDFFFC1E7F39}"/>
              </c:ext>
            </c:extLst>
          </c:dPt>
          <c:dPt>
            <c:idx val="35"/>
            <c:invertIfNegative val="0"/>
            <c:bubble3D val="0"/>
            <c:extLst>
              <c:ext xmlns:c16="http://schemas.microsoft.com/office/drawing/2014/chart" uri="{C3380CC4-5D6E-409C-BE32-E72D297353CC}">
                <c16:uniqueId val="{00000005-BEEB-4575-B3F5-DDFFFC1E7F39}"/>
              </c:ext>
            </c:extLst>
          </c:dPt>
          <c:dPt>
            <c:idx val="36"/>
            <c:invertIfNegative val="0"/>
            <c:bubble3D val="0"/>
            <c:extLst>
              <c:ext xmlns:c16="http://schemas.microsoft.com/office/drawing/2014/chart" uri="{C3380CC4-5D6E-409C-BE32-E72D297353CC}">
                <c16:uniqueId val="{00000006-BEEB-4575-B3F5-DDFFFC1E7F39}"/>
              </c:ext>
            </c:extLst>
          </c:dPt>
          <c:dPt>
            <c:idx val="37"/>
            <c:invertIfNegative val="0"/>
            <c:bubble3D val="0"/>
            <c:extLst>
              <c:ext xmlns:c16="http://schemas.microsoft.com/office/drawing/2014/chart" uri="{C3380CC4-5D6E-409C-BE32-E72D297353CC}">
                <c16:uniqueId val="{00000007-BEEB-4575-B3F5-DDFFFC1E7F39}"/>
              </c:ext>
            </c:extLst>
          </c:dPt>
          <c:dPt>
            <c:idx val="38"/>
            <c:invertIfNegative val="0"/>
            <c:bubble3D val="0"/>
            <c:extLst>
              <c:ext xmlns:c16="http://schemas.microsoft.com/office/drawing/2014/chart" uri="{C3380CC4-5D6E-409C-BE32-E72D297353CC}">
                <c16:uniqueId val="{00000008-BEEB-4575-B3F5-DDFFFC1E7F39}"/>
              </c:ext>
            </c:extLst>
          </c:dPt>
          <c:dPt>
            <c:idx val="39"/>
            <c:invertIfNegative val="0"/>
            <c:bubble3D val="0"/>
            <c:extLst>
              <c:ext xmlns:c16="http://schemas.microsoft.com/office/drawing/2014/chart" uri="{C3380CC4-5D6E-409C-BE32-E72D297353CC}">
                <c16:uniqueId val="{00000009-BEEB-4575-B3F5-DDFFFC1E7F39}"/>
              </c:ext>
            </c:extLst>
          </c:dPt>
          <c:dPt>
            <c:idx val="52"/>
            <c:invertIfNegative val="0"/>
            <c:bubble3D val="0"/>
            <c:extLst>
              <c:ext xmlns:c16="http://schemas.microsoft.com/office/drawing/2014/chart" uri="{C3380CC4-5D6E-409C-BE32-E72D297353CC}">
                <c16:uniqueId val="{0000000A-BEEB-4575-B3F5-DDFFFC1E7F39}"/>
              </c:ext>
            </c:extLst>
          </c:dPt>
          <c:dPt>
            <c:idx val="53"/>
            <c:invertIfNegative val="0"/>
            <c:bubble3D val="0"/>
            <c:extLst>
              <c:ext xmlns:c16="http://schemas.microsoft.com/office/drawing/2014/chart" uri="{C3380CC4-5D6E-409C-BE32-E72D297353CC}">
                <c16:uniqueId val="{0000000B-BEEB-4575-B3F5-DDFFFC1E7F39}"/>
              </c:ext>
            </c:extLst>
          </c:dPt>
          <c:dPt>
            <c:idx val="54"/>
            <c:invertIfNegative val="0"/>
            <c:bubble3D val="0"/>
            <c:extLst>
              <c:ext xmlns:c16="http://schemas.microsoft.com/office/drawing/2014/chart" uri="{C3380CC4-5D6E-409C-BE32-E72D297353CC}">
                <c16:uniqueId val="{0000000C-BEEB-4575-B3F5-DDFFFC1E7F39}"/>
              </c:ext>
            </c:extLst>
          </c:dPt>
          <c:dPt>
            <c:idx val="55"/>
            <c:invertIfNegative val="0"/>
            <c:bubble3D val="0"/>
            <c:extLst>
              <c:ext xmlns:c16="http://schemas.microsoft.com/office/drawing/2014/chart" uri="{C3380CC4-5D6E-409C-BE32-E72D297353CC}">
                <c16:uniqueId val="{0000000D-BEEB-4575-B3F5-DDFFFC1E7F39}"/>
              </c:ext>
            </c:extLst>
          </c:dPt>
          <c:dPt>
            <c:idx val="56"/>
            <c:invertIfNegative val="0"/>
            <c:bubble3D val="0"/>
            <c:extLst>
              <c:ext xmlns:c16="http://schemas.microsoft.com/office/drawing/2014/chart" uri="{C3380CC4-5D6E-409C-BE32-E72D297353CC}">
                <c16:uniqueId val="{0000000E-BEEB-4575-B3F5-DDFFFC1E7F39}"/>
              </c:ext>
            </c:extLst>
          </c:dPt>
          <c:dPt>
            <c:idx val="57"/>
            <c:invertIfNegative val="0"/>
            <c:bubble3D val="0"/>
            <c:extLst>
              <c:ext xmlns:c16="http://schemas.microsoft.com/office/drawing/2014/chart" uri="{C3380CC4-5D6E-409C-BE32-E72D297353CC}">
                <c16:uniqueId val="{0000000F-BEEB-4575-B3F5-DDFFFC1E7F39}"/>
              </c:ext>
            </c:extLst>
          </c:dPt>
          <c:dPt>
            <c:idx val="58"/>
            <c:invertIfNegative val="0"/>
            <c:bubble3D val="0"/>
            <c:extLst>
              <c:ext xmlns:c16="http://schemas.microsoft.com/office/drawing/2014/chart" uri="{C3380CC4-5D6E-409C-BE32-E72D297353CC}">
                <c16:uniqueId val="{00000010-BEEB-4575-B3F5-DDFFFC1E7F39}"/>
              </c:ext>
            </c:extLst>
          </c:dPt>
          <c:dPt>
            <c:idx val="59"/>
            <c:invertIfNegative val="0"/>
            <c:bubble3D val="0"/>
            <c:extLst>
              <c:ext xmlns:c16="http://schemas.microsoft.com/office/drawing/2014/chart" uri="{C3380CC4-5D6E-409C-BE32-E72D297353CC}">
                <c16:uniqueId val="{00000011-BEEB-4575-B3F5-DDFFFC1E7F39}"/>
              </c:ext>
            </c:extLst>
          </c:dPt>
          <c:dPt>
            <c:idx val="60"/>
            <c:invertIfNegative val="0"/>
            <c:bubble3D val="0"/>
            <c:extLst>
              <c:ext xmlns:c16="http://schemas.microsoft.com/office/drawing/2014/chart" uri="{C3380CC4-5D6E-409C-BE32-E72D297353CC}">
                <c16:uniqueId val="{00000012-BEEB-4575-B3F5-DDFFFC1E7F39}"/>
              </c:ext>
            </c:extLst>
          </c:dPt>
          <c:dPt>
            <c:idx val="61"/>
            <c:invertIfNegative val="0"/>
            <c:bubble3D val="0"/>
            <c:extLst>
              <c:ext xmlns:c16="http://schemas.microsoft.com/office/drawing/2014/chart" uri="{C3380CC4-5D6E-409C-BE32-E72D297353CC}">
                <c16:uniqueId val="{00000013-BEEB-4575-B3F5-DDFFFC1E7F39}"/>
              </c:ext>
            </c:extLst>
          </c:dPt>
          <c:dPt>
            <c:idx val="62"/>
            <c:invertIfNegative val="0"/>
            <c:bubble3D val="0"/>
            <c:extLst>
              <c:ext xmlns:c16="http://schemas.microsoft.com/office/drawing/2014/chart" uri="{C3380CC4-5D6E-409C-BE32-E72D297353CC}">
                <c16:uniqueId val="{00000014-BEEB-4575-B3F5-DDFFFC1E7F39}"/>
              </c:ext>
            </c:extLst>
          </c:dPt>
          <c:dLbls>
            <c:dLbl>
              <c:idx val="32"/>
              <c:layout>
                <c:manualLayout>
                  <c:x val="0"/>
                  <c:y val="-9.0378893495007176E-2"/>
                </c:manualLayout>
              </c:layout>
              <c:tx>
                <c:rich>
                  <a:bodyPr/>
                  <a:lstStyle/>
                  <a:p>
                    <a:r>
                      <a:rPr lang="en-US" sz="1000" b="1" i="0" u="none" strike="noStrike" kern="1200" baseline="0">
                        <a:solidFill>
                          <a:schemeClr val="accent4"/>
                        </a:solidFill>
                      </a:rPr>
                      <a:t>WfH</a:t>
                    </a:r>
                  </a:p>
                  <a:p>
                    <a:r>
                      <a:rPr lang="en-US" sz="1000" b="1" i="0" u="none" strike="noStrike" kern="1200" baseline="0">
                        <a:solidFill>
                          <a:schemeClr val="accent4"/>
                        </a:solidFill>
                      </a:rPr>
                      <a:t>Guidance</a:t>
                    </a:r>
                  </a:p>
                  <a:p>
                    <a:r>
                      <a:rPr lang="en-US" sz="1000" b="1" i="0" u="none" strike="noStrike" kern="1200" baseline="0">
                        <a:solidFill>
                          <a:schemeClr val="accent4"/>
                        </a:solidFill>
                      </a:rPr>
                      <a:t>Starts</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BEEB-4575-B3F5-DDFFFC1E7F39}"/>
                </c:ext>
              </c:extLst>
            </c:dLbl>
            <c:dLbl>
              <c:idx val="38"/>
              <c:layout>
                <c:manualLayout>
                  <c:x val="0"/>
                  <c:y val="-0.11548104873671422"/>
                </c:manualLayout>
              </c:layout>
              <c:tx>
                <c:rich>
                  <a:bodyPr/>
                  <a:lstStyle/>
                  <a:p>
                    <a:r>
                      <a:rPr lang="en-US" sz="1000" b="1" i="0" u="none" strike="noStrike" kern="1200" baseline="0">
                        <a:solidFill>
                          <a:schemeClr val="accent4"/>
                        </a:solidFill>
                      </a:rPr>
                      <a:t>WfH</a:t>
                    </a:r>
                  </a:p>
                  <a:p>
                    <a:r>
                      <a:rPr lang="en-US" sz="1000" b="1" i="0" u="none" strike="noStrike" kern="1200" baseline="0">
                        <a:solidFill>
                          <a:schemeClr val="accent4"/>
                        </a:solidFill>
                      </a:rPr>
                      <a:t>Guidance</a:t>
                    </a:r>
                  </a:p>
                  <a:p>
                    <a:r>
                      <a:rPr lang="en-US" sz="1000" b="1" i="0" u="none" strike="noStrike" kern="1200" baseline="0">
                        <a:solidFill>
                          <a:schemeClr val="accent4"/>
                        </a:solidFill>
                      </a:rPr>
                      <a:t>Ends</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8-BEEB-4575-B3F5-DDFFFC1E7F39}"/>
                </c:ext>
              </c:extLst>
            </c:dLbl>
            <c:dLbl>
              <c:idx val="41"/>
              <c:layout>
                <c:manualLayout>
                  <c:x val="0"/>
                  <c:y val="0.15270577972681296"/>
                </c:manualLayout>
              </c:layout>
              <c:tx>
                <c:rich>
                  <a:bodyPr wrap="square" lIns="38100" tIns="19050" rIns="38100" bIns="19050" anchor="ctr">
                    <a:spAutoFit/>
                  </a:bodyPr>
                  <a:lstStyle/>
                  <a:p>
                    <a:pPr>
                      <a:defRPr/>
                    </a:pPr>
                    <a:r>
                      <a:rPr lang="en-US"/>
                      <a:t>Eunice</a:t>
                    </a:r>
                  </a:p>
                </c:rich>
              </c:tx>
              <c:spPr>
                <a:solidFill>
                  <a:schemeClr val="bg1"/>
                </a:solidFill>
                <a:ln w="22225">
                  <a:solidFill>
                    <a:srgbClr val="0070C0"/>
                  </a:solidFill>
                </a:ln>
                <a:effectLst/>
              </c:sp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5-BEEB-4575-B3F5-DDFFFC1E7F39}"/>
                </c:ext>
              </c:extLst>
            </c:dLbl>
            <c:spPr>
              <a:solidFill>
                <a:schemeClr val="bg1"/>
              </a:solidFill>
              <a:ln>
                <a:solidFill>
                  <a:srgbClr val="FF0000"/>
                </a:solidFill>
              </a:ln>
              <a:effectLst/>
            </c:spPr>
            <c:showLegendKey val="0"/>
            <c:showVal val="0"/>
            <c:showCatName val="0"/>
            <c:showSerName val="0"/>
            <c:showPercent val="0"/>
            <c:showBubbleSize val="0"/>
            <c:extLst>
              <c:ext xmlns:c15="http://schemas.microsoft.com/office/drawing/2012/chart" uri="{CE6537A1-D6FC-4f65-9D91-7224C49458BB}">
                <c15:showLeaderLines val="1"/>
              </c:ext>
            </c:extLst>
          </c:dLbls>
          <c:cat>
            <c:numRef>
              <c:f>'ALL DATA'!$AQ$2:$AQ$73</c:f>
              <c:numCache>
                <c:formatCode>General</c:formatCode>
                <c:ptCount val="7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numCache>
            </c:numRef>
          </c:cat>
          <c:val>
            <c:numRef>
              <c:f>'ALL DATA'!$BI$2:$BI$53</c:f>
              <c:numCache>
                <c:formatCode>#,##0</c:formatCode>
                <c:ptCount val="52"/>
                <c:pt idx="0">
                  <c:v>393456</c:v>
                </c:pt>
                <c:pt idx="1">
                  <c:v>437416</c:v>
                </c:pt>
                <c:pt idx="2">
                  <c:v>434968</c:v>
                </c:pt>
                <c:pt idx="3">
                  <c:v>432592</c:v>
                </c:pt>
                <c:pt idx="4">
                  <c:v>323648</c:v>
                </c:pt>
                <c:pt idx="5">
                  <c:v>436920</c:v>
                </c:pt>
                <c:pt idx="6">
                  <c:v>432530</c:v>
                </c:pt>
                <c:pt idx="7">
                  <c:v>438509</c:v>
                </c:pt>
                <c:pt idx="8">
                  <c:v>440050</c:v>
                </c:pt>
                <c:pt idx="9">
                  <c:v>446038</c:v>
                </c:pt>
                <c:pt idx="10">
                  <c:v>431363</c:v>
                </c:pt>
                <c:pt idx="11">
                  <c:v>374354</c:v>
                </c:pt>
              </c:numCache>
            </c:numRef>
          </c:val>
          <c:extLst>
            <c:ext xmlns:c16="http://schemas.microsoft.com/office/drawing/2014/chart" uri="{C3380CC4-5D6E-409C-BE32-E72D297353CC}">
              <c16:uniqueId val="{00000016-BEEB-4575-B3F5-DDFFFC1E7F39}"/>
            </c:ext>
          </c:extLst>
        </c:ser>
        <c:ser>
          <c:idx val="1"/>
          <c:order val="2"/>
          <c:tx>
            <c:strRef>
              <c:f>'ALL DATA'!$BH$1</c:f>
              <c:strCache>
                <c:ptCount val="1"/>
                <c:pt idx="0">
                  <c:v>2021-22</c:v>
                </c:pt>
              </c:strCache>
            </c:strRef>
          </c:tx>
          <c:spPr>
            <a:solidFill>
              <a:srgbClr val="92D050"/>
            </a:solidFill>
            <a:ln>
              <a:noFill/>
            </a:ln>
            <a:effectLst/>
          </c:spPr>
          <c:invertIfNegative val="0"/>
          <c:dPt>
            <c:idx val="0"/>
            <c:invertIfNegative val="0"/>
            <c:bubble3D val="0"/>
            <c:spPr>
              <a:solidFill>
                <a:srgbClr val="66CCFF"/>
              </a:solidFill>
              <a:ln>
                <a:noFill/>
              </a:ln>
              <a:effectLst/>
            </c:spPr>
            <c:extLst>
              <c:ext xmlns:c16="http://schemas.microsoft.com/office/drawing/2014/chart" uri="{C3380CC4-5D6E-409C-BE32-E72D297353CC}">
                <c16:uniqueId val="{00000017-BEEB-4575-B3F5-DDFFFC1E7F39}"/>
              </c:ext>
            </c:extLst>
          </c:dPt>
          <c:dPt>
            <c:idx val="1"/>
            <c:invertIfNegative val="0"/>
            <c:bubble3D val="0"/>
            <c:spPr>
              <a:solidFill>
                <a:srgbClr val="66CCFF"/>
              </a:solidFill>
              <a:ln>
                <a:noFill/>
              </a:ln>
              <a:effectLst/>
            </c:spPr>
            <c:extLst>
              <c:ext xmlns:c16="http://schemas.microsoft.com/office/drawing/2014/chart" uri="{C3380CC4-5D6E-409C-BE32-E72D297353CC}">
                <c16:uniqueId val="{00000018-BEEB-4575-B3F5-DDFFFC1E7F39}"/>
              </c:ext>
            </c:extLst>
          </c:dPt>
          <c:dPt>
            <c:idx val="2"/>
            <c:invertIfNegative val="0"/>
            <c:bubble3D val="0"/>
            <c:spPr>
              <a:solidFill>
                <a:srgbClr val="66CCFF"/>
              </a:solidFill>
              <a:ln>
                <a:noFill/>
              </a:ln>
              <a:effectLst/>
            </c:spPr>
            <c:extLst>
              <c:ext xmlns:c16="http://schemas.microsoft.com/office/drawing/2014/chart" uri="{C3380CC4-5D6E-409C-BE32-E72D297353CC}">
                <c16:uniqueId val="{00000019-BEEB-4575-B3F5-DDFFFC1E7F39}"/>
              </c:ext>
            </c:extLst>
          </c:dPt>
          <c:dPt>
            <c:idx val="3"/>
            <c:invertIfNegative val="0"/>
            <c:bubble3D val="0"/>
            <c:spPr>
              <a:solidFill>
                <a:srgbClr val="66CCFF"/>
              </a:solidFill>
              <a:ln>
                <a:noFill/>
              </a:ln>
              <a:effectLst/>
            </c:spPr>
            <c:extLst>
              <c:ext xmlns:c16="http://schemas.microsoft.com/office/drawing/2014/chart" uri="{C3380CC4-5D6E-409C-BE32-E72D297353CC}">
                <c16:uniqueId val="{0000001A-BEEB-4575-B3F5-DDFFFC1E7F39}"/>
              </c:ext>
            </c:extLst>
          </c:dPt>
          <c:dPt>
            <c:idx val="4"/>
            <c:invertIfNegative val="0"/>
            <c:bubble3D val="0"/>
            <c:spPr>
              <a:solidFill>
                <a:srgbClr val="66CCFF"/>
              </a:solidFill>
              <a:ln>
                <a:noFill/>
              </a:ln>
              <a:effectLst/>
            </c:spPr>
            <c:extLst>
              <c:ext xmlns:c16="http://schemas.microsoft.com/office/drawing/2014/chart" uri="{C3380CC4-5D6E-409C-BE32-E72D297353CC}">
                <c16:uniqueId val="{0000001B-BEEB-4575-B3F5-DDFFFC1E7F39}"/>
              </c:ext>
            </c:extLst>
          </c:dPt>
          <c:dPt>
            <c:idx val="5"/>
            <c:invertIfNegative val="0"/>
            <c:bubble3D val="0"/>
            <c:spPr>
              <a:solidFill>
                <a:srgbClr val="66CCFF"/>
              </a:solidFill>
              <a:ln>
                <a:noFill/>
              </a:ln>
              <a:effectLst/>
            </c:spPr>
            <c:extLst>
              <c:ext xmlns:c16="http://schemas.microsoft.com/office/drawing/2014/chart" uri="{C3380CC4-5D6E-409C-BE32-E72D297353CC}">
                <c16:uniqueId val="{0000001C-BEEB-4575-B3F5-DDFFFC1E7F39}"/>
              </c:ext>
            </c:extLst>
          </c:dPt>
          <c:dPt>
            <c:idx val="6"/>
            <c:invertIfNegative val="0"/>
            <c:bubble3D val="0"/>
            <c:spPr>
              <a:solidFill>
                <a:srgbClr val="66CCFF"/>
              </a:solidFill>
              <a:ln>
                <a:noFill/>
              </a:ln>
              <a:effectLst/>
            </c:spPr>
            <c:extLst>
              <c:ext xmlns:c16="http://schemas.microsoft.com/office/drawing/2014/chart" uri="{C3380CC4-5D6E-409C-BE32-E72D297353CC}">
                <c16:uniqueId val="{0000001D-BEEB-4575-B3F5-DDFFFC1E7F39}"/>
              </c:ext>
            </c:extLst>
          </c:dPt>
          <c:dPt>
            <c:idx val="7"/>
            <c:invertIfNegative val="0"/>
            <c:bubble3D val="0"/>
            <c:spPr>
              <a:solidFill>
                <a:srgbClr val="66CCFF"/>
              </a:solidFill>
              <a:ln>
                <a:noFill/>
              </a:ln>
              <a:effectLst/>
            </c:spPr>
            <c:extLst>
              <c:ext xmlns:c16="http://schemas.microsoft.com/office/drawing/2014/chart" uri="{C3380CC4-5D6E-409C-BE32-E72D297353CC}">
                <c16:uniqueId val="{0000001E-BEEB-4575-B3F5-DDFFFC1E7F39}"/>
              </c:ext>
            </c:extLst>
          </c:dPt>
          <c:dPt>
            <c:idx val="8"/>
            <c:invertIfNegative val="0"/>
            <c:bubble3D val="0"/>
            <c:spPr>
              <a:solidFill>
                <a:srgbClr val="66CCFF"/>
              </a:solidFill>
              <a:ln>
                <a:noFill/>
              </a:ln>
              <a:effectLst/>
            </c:spPr>
            <c:extLst>
              <c:ext xmlns:c16="http://schemas.microsoft.com/office/drawing/2014/chart" uri="{C3380CC4-5D6E-409C-BE32-E72D297353CC}">
                <c16:uniqueId val="{0000001F-BEEB-4575-B3F5-DDFFFC1E7F39}"/>
              </c:ext>
            </c:extLst>
          </c:dPt>
          <c:dPt>
            <c:idx val="9"/>
            <c:invertIfNegative val="0"/>
            <c:bubble3D val="0"/>
            <c:spPr>
              <a:solidFill>
                <a:srgbClr val="66CCFF"/>
              </a:solidFill>
              <a:ln>
                <a:noFill/>
              </a:ln>
              <a:effectLst/>
            </c:spPr>
            <c:extLst>
              <c:ext xmlns:c16="http://schemas.microsoft.com/office/drawing/2014/chart" uri="{C3380CC4-5D6E-409C-BE32-E72D297353CC}">
                <c16:uniqueId val="{00000020-BEEB-4575-B3F5-DDFFFC1E7F39}"/>
              </c:ext>
            </c:extLst>
          </c:dPt>
          <c:dPt>
            <c:idx val="10"/>
            <c:invertIfNegative val="0"/>
            <c:bubble3D val="0"/>
            <c:spPr>
              <a:solidFill>
                <a:srgbClr val="66CCFF"/>
              </a:solidFill>
              <a:ln>
                <a:noFill/>
              </a:ln>
              <a:effectLst/>
            </c:spPr>
            <c:extLst>
              <c:ext xmlns:c16="http://schemas.microsoft.com/office/drawing/2014/chart" uri="{C3380CC4-5D6E-409C-BE32-E72D297353CC}">
                <c16:uniqueId val="{00000021-BEEB-4575-B3F5-DDFFFC1E7F39}"/>
              </c:ext>
            </c:extLst>
          </c:dPt>
          <c:dPt>
            <c:idx val="11"/>
            <c:invertIfNegative val="0"/>
            <c:bubble3D val="0"/>
            <c:spPr>
              <a:solidFill>
                <a:srgbClr val="66CCFF"/>
              </a:solidFill>
              <a:ln>
                <a:noFill/>
              </a:ln>
              <a:effectLst/>
            </c:spPr>
            <c:extLst>
              <c:ext xmlns:c16="http://schemas.microsoft.com/office/drawing/2014/chart" uri="{C3380CC4-5D6E-409C-BE32-E72D297353CC}">
                <c16:uniqueId val="{00000039-63F1-4588-AB12-37CC47264D3C}"/>
              </c:ext>
            </c:extLst>
          </c:dPt>
          <c:dPt>
            <c:idx val="26"/>
            <c:invertIfNegative val="0"/>
            <c:bubble3D val="0"/>
            <c:extLst>
              <c:ext xmlns:c16="http://schemas.microsoft.com/office/drawing/2014/chart" uri="{C3380CC4-5D6E-409C-BE32-E72D297353CC}">
                <c16:uniqueId val="{00000022-BEEB-4575-B3F5-DDFFFC1E7F39}"/>
              </c:ext>
            </c:extLst>
          </c:dPt>
          <c:dPt>
            <c:idx val="27"/>
            <c:invertIfNegative val="0"/>
            <c:bubble3D val="0"/>
            <c:extLst>
              <c:ext xmlns:c16="http://schemas.microsoft.com/office/drawing/2014/chart" uri="{C3380CC4-5D6E-409C-BE32-E72D297353CC}">
                <c16:uniqueId val="{00000023-BEEB-4575-B3F5-DDFFFC1E7F39}"/>
              </c:ext>
            </c:extLst>
          </c:dPt>
          <c:dPt>
            <c:idx val="28"/>
            <c:invertIfNegative val="0"/>
            <c:bubble3D val="0"/>
            <c:extLst>
              <c:ext xmlns:c16="http://schemas.microsoft.com/office/drawing/2014/chart" uri="{C3380CC4-5D6E-409C-BE32-E72D297353CC}">
                <c16:uniqueId val="{00000024-BEEB-4575-B3F5-DDFFFC1E7F39}"/>
              </c:ext>
            </c:extLst>
          </c:dPt>
          <c:dPt>
            <c:idx val="29"/>
            <c:invertIfNegative val="0"/>
            <c:bubble3D val="0"/>
            <c:extLst>
              <c:ext xmlns:c16="http://schemas.microsoft.com/office/drawing/2014/chart" uri="{C3380CC4-5D6E-409C-BE32-E72D297353CC}">
                <c16:uniqueId val="{00000025-BEEB-4575-B3F5-DDFFFC1E7F39}"/>
              </c:ext>
            </c:extLst>
          </c:dPt>
          <c:dPt>
            <c:idx val="30"/>
            <c:invertIfNegative val="0"/>
            <c:bubble3D val="0"/>
            <c:extLst>
              <c:ext xmlns:c16="http://schemas.microsoft.com/office/drawing/2014/chart" uri="{C3380CC4-5D6E-409C-BE32-E72D297353CC}">
                <c16:uniqueId val="{00000026-BEEB-4575-B3F5-DDFFFC1E7F39}"/>
              </c:ext>
            </c:extLst>
          </c:dPt>
          <c:dPt>
            <c:idx val="31"/>
            <c:invertIfNegative val="0"/>
            <c:bubble3D val="0"/>
            <c:extLst>
              <c:ext xmlns:c16="http://schemas.microsoft.com/office/drawing/2014/chart" uri="{C3380CC4-5D6E-409C-BE32-E72D297353CC}">
                <c16:uniqueId val="{00000027-BEEB-4575-B3F5-DDFFFC1E7F39}"/>
              </c:ext>
            </c:extLst>
          </c:dPt>
          <c:dPt>
            <c:idx val="32"/>
            <c:invertIfNegative val="0"/>
            <c:bubble3D val="0"/>
            <c:spPr>
              <a:solidFill>
                <a:srgbClr val="9999FF"/>
              </a:solidFill>
              <a:ln>
                <a:noFill/>
              </a:ln>
              <a:effectLst/>
            </c:spPr>
            <c:extLst>
              <c:ext xmlns:c16="http://schemas.microsoft.com/office/drawing/2014/chart" uri="{C3380CC4-5D6E-409C-BE32-E72D297353CC}">
                <c16:uniqueId val="{00000028-BEEB-4575-B3F5-DDFFFC1E7F39}"/>
              </c:ext>
            </c:extLst>
          </c:dPt>
          <c:dPt>
            <c:idx val="33"/>
            <c:invertIfNegative val="0"/>
            <c:bubble3D val="0"/>
            <c:spPr>
              <a:solidFill>
                <a:srgbClr val="9999FF"/>
              </a:solidFill>
              <a:ln>
                <a:noFill/>
              </a:ln>
              <a:effectLst/>
            </c:spPr>
            <c:extLst>
              <c:ext xmlns:c16="http://schemas.microsoft.com/office/drawing/2014/chart" uri="{C3380CC4-5D6E-409C-BE32-E72D297353CC}">
                <c16:uniqueId val="{00000029-BEEB-4575-B3F5-DDFFFC1E7F39}"/>
              </c:ext>
            </c:extLst>
          </c:dPt>
          <c:dPt>
            <c:idx val="34"/>
            <c:invertIfNegative val="0"/>
            <c:bubble3D val="0"/>
            <c:spPr>
              <a:solidFill>
                <a:srgbClr val="9999FF"/>
              </a:solidFill>
              <a:ln>
                <a:noFill/>
              </a:ln>
              <a:effectLst/>
            </c:spPr>
            <c:extLst>
              <c:ext xmlns:c16="http://schemas.microsoft.com/office/drawing/2014/chart" uri="{C3380CC4-5D6E-409C-BE32-E72D297353CC}">
                <c16:uniqueId val="{0000002A-BEEB-4575-B3F5-DDFFFC1E7F39}"/>
              </c:ext>
            </c:extLst>
          </c:dPt>
          <c:dPt>
            <c:idx val="35"/>
            <c:invertIfNegative val="0"/>
            <c:bubble3D val="0"/>
            <c:spPr>
              <a:solidFill>
                <a:srgbClr val="9999FF"/>
              </a:solidFill>
              <a:ln>
                <a:noFill/>
              </a:ln>
              <a:effectLst/>
            </c:spPr>
            <c:extLst>
              <c:ext xmlns:c16="http://schemas.microsoft.com/office/drawing/2014/chart" uri="{C3380CC4-5D6E-409C-BE32-E72D297353CC}">
                <c16:uniqueId val="{0000002B-BEEB-4575-B3F5-DDFFFC1E7F39}"/>
              </c:ext>
            </c:extLst>
          </c:dPt>
          <c:dPt>
            <c:idx val="36"/>
            <c:invertIfNegative val="0"/>
            <c:bubble3D val="0"/>
            <c:spPr>
              <a:solidFill>
                <a:srgbClr val="9999FF"/>
              </a:solidFill>
              <a:ln>
                <a:noFill/>
              </a:ln>
              <a:effectLst/>
            </c:spPr>
            <c:extLst>
              <c:ext xmlns:c16="http://schemas.microsoft.com/office/drawing/2014/chart" uri="{C3380CC4-5D6E-409C-BE32-E72D297353CC}">
                <c16:uniqueId val="{0000002C-BEEB-4575-B3F5-DDFFFC1E7F39}"/>
              </c:ext>
            </c:extLst>
          </c:dPt>
          <c:dPt>
            <c:idx val="37"/>
            <c:invertIfNegative val="0"/>
            <c:bubble3D val="0"/>
            <c:spPr>
              <a:solidFill>
                <a:srgbClr val="9999FF"/>
              </a:solidFill>
              <a:ln>
                <a:noFill/>
              </a:ln>
              <a:effectLst/>
            </c:spPr>
            <c:extLst>
              <c:ext xmlns:c16="http://schemas.microsoft.com/office/drawing/2014/chart" uri="{C3380CC4-5D6E-409C-BE32-E72D297353CC}">
                <c16:uniqueId val="{0000002D-BEEB-4575-B3F5-DDFFFC1E7F39}"/>
              </c:ext>
            </c:extLst>
          </c:dPt>
          <c:dPt>
            <c:idx val="38"/>
            <c:invertIfNegative val="0"/>
            <c:bubble3D val="0"/>
            <c:spPr>
              <a:solidFill>
                <a:srgbClr val="9999FF"/>
              </a:solidFill>
              <a:ln>
                <a:noFill/>
              </a:ln>
              <a:effectLst/>
            </c:spPr>
            <c:extLst>
              <c:ext xmlns:c16="http://schemas.microsoft.com/office/drawing/2014/chart" uri="{C3380CC4-5D6E-409C-BE32-E72D297353CC}">
                <c16:uniqueId val="{0000002E-BEEB-4575-B3F5-DDFFFC1E7F39}"/>
              </c:ext>
            </c:extLst>
          </c:dPt>
          <c:dPt>
            <c:idx val="39"/>
            <c:invertIfNegative val="0"/>
            <c:bubble3D val="0"/>
            <c:extLst>
              <c:ext xmlns:c16="http://schemas.microsoft.com/office/drawing/2014/chart" uri="{C3380CC4-5D6E-409C-BE32-E72D297353CC}">
                <c16:uniqueId val="{0000002F-BEEB-4575-B3F5-DDFFFC1E7F39}"/>
              </c:ext>
            </c:extLst>
          </c:dPt>
          <c:dPt>
            <c:idx val="40"/>
            <c:invertIfNegative val="0"/>
            <c:bubble3D val="0"/>
            <c:extLst>
              <c:ext xmlns:c16="http://schemas.microsoft.com/office/drawing/2014/chart" uri="{C3380CC4-5D6E-409C-BE32-E72D297353CC}">
                <c16:uniqueId val="{00000030-BEEB-4575-B3F5-DDFFFC1E7F39}"/>
              </c:ext>
            </c:extLst>
          </c:dPt>
          <c:dPt>
            <c:idx val="41"/>
            <c:invertIfNegative val="0"/>
            <c:bubble3D val="0"/>
            <c:spPr>
              <a:solidFill>
                <a:srgbClr val="0070C0"/>
              </a:solidFill>
              <a:ln>
                <a:noFill/>
              </a:ln>
              <a:effectLst/>
            </c:spPr>
            <c:extLst>
              <c:ext xmlns:c16="http://schemas.microsoft.com/office/drawing/2014/chart" uri="{C3380CC4-5D6E-409C-BE32-E72D297353CC}">
                <c16:uniqueId val="{00000031-BEEB-4575-B3F5-DDFFFC1E7F39}"/>
              </c:ext>
            </c:extLst>
          </c:dPt>
          <c:dPt>
            <c:idx val="42"/>
            <c:invertIfNegative val="0"/>
            <c:bubble3D val="0"/>
            <c:extLst>
              <c:ext xmlns:c16="http://schemas.microsoft.com/office/drawing/2014/chart" uri="{C3380CC4-5D6E-409C-BE32-E72D297353CC}">
                <c16:uniqueId val="{00000032-BEEB-4575-B3F5-DDFFFC1E7F39}"/>
              </c:ext>
            </c:extLst>
          </c:dPt>
          <c:dPt>
            <c:idx val="43"/>
            <c:invertIfNegative val="0"/>
            <c:bubble3D val="0"/>
            <c:extLst>
              <c:ext xmlns:c16="http://schemas.microsoft.com/office/drawing/2014/chart" uri="{C3380CC4-5D6E-409C-BE32-E72D297353CC}">
                <c16:uniqueId val="{00000033-BEEB-4575-B3F5-DDFFFC1E7F39}"/>
              </c:ext>
            </c:extLst>
          </c:dPt>
          <c:dPt>
            <c:idx val="44"/>
            <c:invertIfNegative val="0"/>
            <c:bubble3D val="0"/>
            <c:extLst>
              <c:ext xmlns:c16="http://schemas.microsoft.com/office/drawing/2014/chart" uri="{C3380CC4-5D6E-409C-BE32-E72D297353CC}">
                <c16:uniqueId val="{00000034-BEEB-4575-B3F5-DDFFFC1E7F39}"/>
              </c:ext>
            </c:extLst>
          </c:dPt>
          <c:dPt>
            <c:idx val="45"/>
            <c:invertIfNegative val="0"/>
            <c:bubble3D val="0"/>
            <c:extLst>
              <c:ext xmlns:c16="http://schemas.microsoft.com/office/drawing/2014/chart" uri="{C3380CC4-5D6E-409C-BE32-E72D297353CC}">
                <c16:uniqueId val="{00000035-BEEB-4575-B3F5-DDFFFC1E7F39}"/>
              </c:ext>
            </c:extLst>
          </c:dPt>
          <c:dPt>
            <c:idx val="46"/>
            <c:invertIfNegative val="0"/>
            <c:bubble3D val="0"/>
            <c:extLst>
              <c:ext xmlns:c16="http://schemas.microsoft.com/office/drawing/2014/chart" uri="{C3380CC4-5D6E-409C-BE32-E72D297353CC}">
                <c16:uniqueId val="{00000036-BEEB-4575-B3F5-DDFFFC1E7F39}"/>
              </c:ext>
            </c:extLst>
          </c:dPt>
          <c:dPt>
            <c:idx val="47"/>
            <c:invertIfNegative val="0"/>
            <c:bubble3D val="0"/>
            <c:extLst>
              <c:ext xmlns:c16="http://schemas.microsoft.com/office/drawing/2014/chart" uri="{C3380CC4-5D6E-409C-BE32-E72D297353CC}">
                <c16:uniqueId val="{00000037-BEEB-4575-B3F5-DDFFFC1E7F39}"/>
              </c:ext>
            </c:extLst>
          </c:dPt>
          <c:dPt>
            <c:idx val="48"/>
            <c:invertIfNegative val="0"/>
            <c:bubble3D val="0"/>
            <c:extLst>
              <c:ext xmlns:c16="http://schemas.microsoft.com/office/drawing/2014/chart" uri="{C3380CC4-5D6E-409C-BE32-E72D297353CC}">
                <c16:uniqueId val="{00000038-BEEB-4575-B3F5-DDFFFC1E7F39}"/>
              </c:ext>
            </c:extLst>
          </c:dPt>
          <c:dPt>
            <c:idx val="49"/>
            <c:invertIfNegative val="0"/>
            <c:bubble3D val="0"/>
            <c:extLst>
              <c:ext xmlns:c16="http://schemas.microsoft.com/office/drawing/2014/chart" uri="{C3380CC4-5D6E-409C-BE32-E72D297353CC}">
                <c16:uniqueId val="{00000039-BEEB-4575-B3F5-DDFFFC1E7F39}"/>
              </c:ext>
            </c:extLst>
          </c:dPt>
          <c:dPt>
            <c:idx val="50"/>
            <c:invertIfNegative val="0"/>
            <c:bubble3D val="0"/>
            <c:extLst>
              <c:ext xmlns:c16="http://schemas.microsoft.com/office/drawing/2014/chart" uri="{C3380CC4-5D6E-409C-BE32-E72D297353CC}">
                <c16:uniqueId val="{0000003A-BEEB-4575-B3F5-DDFFFC1E7F39}"/>
              </c:ext>
            </c:extLst>
          </c:dPt>
          <c:dPt>
            <c:idx val="51"/>
            <c:invertIfNegative val="0"/>
            <c:bubble3D val="0"/>
            <c:extLst>
              <c:ext xmlns:c16="http://schemas.microsoft.com/office/drawing/2014/chart" uri="{C3380CC4-5D6E-409C-BE32-E72D297353CC}">
                <c16:uniqueId val="{0000003B-BEEB-4575-B3F5-DDFFFC1E7F39}"/>
              </c:ext>
            </c:extLst>
          </c:dPt>
          <c:cat>
            <c:numRef>
              <c:f>'ALL DATA'!$AQ$2:$AQ$73</c:f>
              <c:numCache>
                <c:formatCode>General</c:formatCode>
                <c:ptCount val="7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numCache>
            </c:numRef>
          </c:cat>
          <c:val>
            <c:numRef>
              <c:f>'ALL DATA'!$BH$2:$BH$53</c:f>
              <c:numCache>
                <c:formatCode>#,##0</c:formatCode>
                <c:ptCount val="52"/>
                <c:pt idx="0">
                  <c:v>259506</c:v>
                </c:pt>
                <c:pt idx="1">
                  <c:v>298128</c:v>
                </c:pt>
                <c:pt idx="2">
                  <c:v>299389</c:v>
                </c:pt>
                <c:pt idx="3">
                  <c:v>311852</c:v>
                </c:pt>
                <c:pt idx="4">
                  <c:v>262033</c:v>
                </c:pt>
                <c:pt idx="5">
                  <c:v>309631</c:v>
                </c:pt>
                <c:pt idx="6">
                  <c:v>304598</c:v>
                </c:pt>
                <c:pt idx="7">
                  <c:v>318226</c:v>
                </c:pt>
                <c:pt idx="8">
                  <c:v>312728</c:v>
                </c:pt>
                <c:pt idx="9">
                  <c:v>311024</c:v>
                </c:pt>
                <c:pt idx="10">
                  <c:v>306041</c:v>
                </c:pt>
                <c:pt idx="11">
                  <c:v>290109</c:v>
                </c:pt>
                <c:pt idx="12">
                  <c:v>290540</c:v>
                </c:pt>
                <c:pt idx="13">
                  <c:v>299003</c:v>
                </c:pt>
                <c:pt idx="14">
                  <c:v>302652</c:v>
                </c:pt>
                <c:pt idx="15">
                  <c:v>305885</c:v>
                </c:pt>
                <c:pt idx="16">
                  <c:v>319186</c:v>
                </c:pt>
                <c:pt idx="17">
                  <c:v>299135</c:v>
                </c:pt>
                <c:pt idx="18">
                  <c:v>366520</c:v>
                </c:pt>
                <c:pt idx="19">
                  <c:v>378912</c:v>
                </c:pt>
                <c:pt idx="20">
                  <c:v>384881</c:v>
                </c:pt>
                <c:pt idx="21">
                  <c:v>397874</c:v>
                </c:pt>
                <c:pt idx="22">
                  <c:v>402636</c:v>
                </c:pt>
                <c:pt idx="23">
                  <c:v>406369</c:v>
                </c:pt>
                <c:pt idx="24">
                  <c:v>404153</c:v>
                </c:pt>
                <c:pt idx="25">
                  <c:v>349924</c:v>
                </c:pt>
                <c:pt idx="26">
                  <c:v>402911</c:v>
                </c:pt>
                <c:pt idx="27">
                  <c:v>412567</c:v>
                </c:pt>
                <c:pt idx="28">
                  <c:v>413050</c:v>
                </c:pt>
                <c:pt idx="29">
                  <c:v>412999</c:v>
                </c:pt>
                <c:pt idx="30">
                  <c:v>410908</c:v>
                </c:pt>
                <c:pt idx="31">
                  <c:v>407383</c:v>
                </c:pt>
                <c:pt idx="32">
                  <c:v>386798</c:v>
                </c:pt>
                <c:pt idx="33">
                  <c:v>248829</c:v>
                </c:pt>
                <c:pt idx="34">
                  <c:v>153063</c:v>
                </c:pt>
                <c:pt idx="35">
                  <c:v>276788</c:v>
                </c:pt>
                <c:pt idx="36">
                  <c:v>351113</c:v>
                </c:pt>
                <c:pt idx="37">
                  <c:v>366087</c:v>
                </c:pt>
                <c:pt idx="38">
                  <c:v>372562</c:v>
                </c:pt>
                <c:pt idx="39">
                  <c:v>384032</c:v>
                </c:pt>
                <c:pt idx="40">
                  <c:v>380046</c:v>
                </c:pt>
                <c:pt idx="41">
                  <c:v>299641</c:v>
                </c:pt>
                <c:pt idx="42">
                  <c:v>397135</c:v>
                </c:pt>
                <c:pt idx="43">
                  <c:v>402056</c:v>
                </c:pt>
                <c:pt idx="44">
                  <c:v>409725</c:v>
                </c:pt>
                <c:pt idx="45">
                  <c:v>411938</c:v>
                </c:pt>
                <c:pt idx="46">
                  <c:v>413346</c:v>
                </c:pt>
                <c:pt idx="47">
                  <c:v>399695</c:v>
                </c:pt>
                <c:pt idx="48">
                  <c:v>360309</c:v>
                </c:pt>
                <c:pt idx="49">
                  <c:v>349273</c:v>
                </c:pt>
                <c:pt idx="50">
                  <c:v>364723</c:v>
                </c:pt>
                <c:pt idx="51">
                  <c:v>430610</c:v>
                </c:pt>
              </c:numCache>
            </c:numRef>
          </c:val>
          <c:extLst>
            <c:ext xmlns:c16="http://schemas.microsoft.com/office/drawing/2014/chart" uri="{C3380CC4-5D6E-409C-BE32-E72D297353CC}">
              <c16:uniqueId val="{0000003C-BEEB-4575-B3F5-DDFFFC1E7F39}"/>
            </c:ext>
          </c:extLst>
        </c:ser>
        <c:dLbls>
          <c:showLegendKey val="0"/>
          <c:showVal val="0"/>
          <c:showCatName val="0"/>
          <c:showSerName val="0"/>
          <c:showPercent val="0"/>
          <c:showBubbleSize val="0"/>
        </c:dLbls>
        <c:gapWidth val="10"/>
        <c:overlap val="100"/>
        <c:axId val="200834048"/>
        <c:axId val="200848128"/>
      </c:barChart>
      <c:lineChart>
        <c:grouping val="standard"/>
        <c:varyColors val="0"/>
        <c:ser>
          <c:idx val="0"/>
          <c:order val="3"/>
          <c:tx>
            <c:strRef>
              <c:f>'ALL DATA'!$BK$1</c:f>
              <c:strCache>
                <c:ptCount val="1"/>
                <c:pt idx="0">
                  <c:v>% Difference</c:v>
                </c:pt>
              </c:strCache>
            </c:strRef>
          </c:tx>
          <c:spPr>
            <a:ln w="12700" cap="rnd">
              <a:solidFill>
                <a:schemeClr val="tx1"/>
              </a:solidFill>
              <a:prstDash val="solid"/>
              <a:round/>
            </a:ln>
            <a:effectLst/>
          </c:spPr>
          <c:marker>
            <c:symbol val="none"/>
          </c:marker>
          <c:dLbls>
            <c:dLbl>
              <c:idx val="0"/>
              <c:layout>
                <c:manualLayout>
                  <c:x val="-2.8930695716602877E-2"/>
                  <c:y val="-7.623071153154208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3D-BEEB-4575-B3F5-DDFFFC1E7F39}"/>
                </c:ext>
              </c:extLst>
            </c:dLbl>
            <c:dLbl>
              <c:idx val="10"/>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3E-BEEB-4575-B3F5-DDFFFC1E7F39}"/>
                </c:ext>
              </c:extLst>
            </c:dLbl>
            <c:dLbl>
              <c:idx val="18"/>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3F-BEEB-4575-B3F5-DDFFFC1E7F39}"/>
                </c:ext>
              </c:extLst>
            </c:dLbl>
            <c:dLbl>
              <c:idx val="30"/>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40-BEEB-4575-B3F5-DDFFFC1E7F39}"/>
                </c:ext>
              </c:extLst>
            </c:dLbl>
            <c:dLbl>
              <c:idx val="50"/>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41-BEEB-4575-B3F5-DDFFFC1E7F39}"/>
                </c:ext>
              </c:extLst>
            </c:dLbl>
            <c:dLbl>
              <c:idx val="54"/>
              <c:delete val="1"/>
              <c:extLst>
                <c:ext xmlns:c15="http://schemas.microsoft.com/office/drawing/2012/chart" uri="{CE6537A1-D6FC-4f65-9D91-7224C49458BB}"/>
                <c:ext xmlns:c16="http://schemas.microsoft.com/office/drawing/2014/chart" uri="{C3380CC4-5D6E-409C-BE32-E72D297353CC}">
                  <c16:uniqueId val="{00000042-BEEB-4575-B3F5-DDFFFC1E7F39}"/>
                </c:ext>
              </c:extLst>
            </c:dLbl>
            <c:dLbl>
              <c:idx val="63"/>
              <c:delete val="1"/>
              <c:extLst>
                <c:ext xmlns:c15="http://schemas.microsoft.com/office/drawing/2012/chart" uri="{CE6537A1-D6FC-4f65-9D91-7224C49458BB}"/>
                <c:ext xmlns:c16="http://schemas.microsoft.com/office/drawing/2014/chart" uri="{C3380CC4-5D6E-409C-BE32-E72D297353CC}">
                  <c16:uniqueId val="{00000043-BEEB-4575-B3F5-DDFFFC1E7F39}"/>
                </c:ext>
              </c:extLst>
            </c:dLbl>
            <c:dLbl>
              <c:idx val="67"/>
              <c:delete val="1"/>
              <c:extLst>
                <c:ext xmlns:c15="http://schemas.microsoft.com/office/drawing/2012/chart" uri="{CE6537A1-D6FC-4f65-9D91-7224C49458BB}"/>
                <c:ext xmlns:c16="http://schemas.microsoft.com/office/drawing/2014/chart" uri="{C3380CC4-5D6E-409C-BE32-E72D297353CC}">
                  <c16:uniqueId val="{00000044-BEEB-4575-B3F5-DDFFFC1E7F39}"/>
                </c:ext>
              </c:extLst>
            </c:dLbl>
            <c:dLbl>
              <c:idx val="68"/>
              <c:delete val="1"/>
              <c:extLst>
                <c:ext xmlns:c15="http://schemas.microsoft.com/office/drawing/2012/chart" uri="{CE6537A1-D6FC-4f65-9D91-7224C49458BB}"/>
                <c:ext xmlns:c16="http://schemas.microsoft.com/office/drawing/2014/chart" uri="{C3380CC4-5D6E-409C-BE32-E72D297353CC}">
                  <c16:uniqueId val="{00000045-BEEB-4575-B3F5-DDFFFC1E7F39}"/>
                </c:ext>
              </c:extLst>
            </c:dLbl>
            <c:dLbl>
              <c:idx val="71"/>
              <c:layout>
                <c:manualLayout>
                  <c:x val="-2.8932105083589319E-2"/>
                  <c:y val="-4.0736718255045705E-2"/>
                </c:manualLayout>
              </c:layout>
              <c:tx>
                <c:rich>
                  <a:bodyPr/>
                  <a:lstStyle/>
                  <a:p>
                    <a:fld id="{8D7E4ADC-B119-47D1-AF17-D5F254F80610}" type="VALUE">
                      <a:rPr lang="en-US"/>
                      <a:pPr/>
                      <a:t>[VALUE]</a:t>
                    </a:fld>
                    <a:endParaRPr lang="en-GB"/>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46-BEEB-4575-B3F5-DDFFFC1E7F39}"/>
                </c:ext>
              </c:extLst>
            </c:dLbl>
            <c:spPr>
              <a:solidFill>
                <a:sysClr val="window" lastClr="FFFFFF"/>
              </a:solidFill>
              <a:ln>
                <a:solidFill>
                  <a:schemeClr val="tx1"/>
                </a:solid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t"/>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'ALL DATA'!$BK$2:$BK$53</c:f>
              <c:numCache>
                <c:formatCode>0.0%</c:formatCode>
                <c:ptCount val="52"/>
                <c:pt idx="0">
                  <c:v>-0.34500906851871427</c:v>
                </c:pt>
                <c:pt idx="1">
                  <c:v>-0.2592023676205033</c:v>
                </c:pt>
                <c:pt idx="2">
                  <c:v>-0.2944875555074366</c:v>
                </c:pt>
                <c:pt idx="3">
                  <c:v>-0.30527899763042121</c:v>
                </c:pt>
                <c:pt idx="4">
                  <c:v>-0.36141399383114015</c:v>
                </c:pt>
                <c:pt idx="5">
                  <c:v>-0.28059739461065497</c:v>
                </c:pt>
                <c:pt idx="6">
                  <c:v>-0.29313988771917782</c:v>
                </c:pt>
                <c:pt idx="7">
                  <c:v>-0.2795992781355065</c:v>
                </c:pt>
                <c:pt idx="8">
                  <c:v>-0.28848150100409725</c:v>
                </c:pt>
                <c:pt idx="9">
                  <c:v>-0.2911460802009414</c:v>
                </c:pt>
                <c:pt idx="10">
                  <c:v>-0.31326004188613371</c:v>
                </c:pt>
                <c:pt idx="11">
                  <c:v>-0.38885594353079461</c:v>
                </c:pt>
              </c:numCache>
            </c:numRef>
          </c:val>
          <c:smooth val="0"/>
          <c:extLst>
            <c:ext xmlns:c16="http://schemas.microsoft.com/office/drawing/2014/chart" uri="{C3380CC4-5D6E-409C-BE32-E72D297353CC}">
              <c16:uniqueId val="{00000047-BEEB-4575-B3F5-DDFFFC1E7F39}"/>
            </c:ext>
          </c:extLst>
        </c:ser>
        <c:dLbls>
          <c:showLegendKey val="0"/>
          <c:showVal val="0"/>
          <c:showCatName val="0"/>
          <c:showSerName val="0"/>
          <c:showPercent val="0"/>
          <c:showBubbleSize val="0"/>
        </c:dLbls>
        <c:marker val="1"/>
        <c:smooth val="0"/>
        <c:axId val="200851456"/>
        <c:axId val="200849664"/>
      </c:lineChart>
      <c:catAx>
        <c:axId val="2008340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0848128"/>
        <c:crosses val="autoZero"/>
        <c:auto val="1"/>
        <c:lblAlgn val="ctr"/>
        <c:lblOffset val="100"/>
        <c:noMultiLvlLbl val="0"/>
      </c:catAx>
      <c:valAx>
        <c:axId val="20084812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200834048"/>
        <c:crosses val="autoZero"/>
        <c:crossBetween val="between"/>
      </c:valAx>
      <c:valAx>
        <c:axId val="200849664"/>
        <c:scaling>
          <c:orientation val="minMax"/>
        </c:scaling>
        <c:delete val="0"/>
        <c:axPos val="r"/>
        <c:numFmt formatCode="0.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0851456"/>
        <c:crosses val="max"/>
        <c:crossBetween val="between"/>
      </c:valAx>
      <c:catAx>
        <c:axId val="200851456"/>
        <c:scaling>
          <c:orientation val="minMax"/>
        </c:scaling>
        <c:delete val="1"/>
        <c:axPos val="b"/>
        <c:majorTickMark val="out"/>
        <c:minorTickMark val="none"/>
        <c:tickLblPos val="none"/>
        <c:crossAx val="200849664"/>
        <c:crosses val="autoZero"/>
        <c:auto val="1"/>
        <c:lblAlgn val="ctr"/>
        <c:lblOffset val="100"/>
        <c:noMultiLvlLbl val="0"/>
      </c:catAx>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AA687D79-256B-463F-A9A2-054B528BAB60}" type="datetimeFigureOut">
              <a:rPr lang="en-GB" smtClean="0"/>
              <a:t>08/11/2022</a:t>
            </a:fld>
            <a:endParaRPr lang="en-GB"/>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0A2A69E5-6880-43D3-AB8C-88D3801F95C6}" type="slidenum">
              <a:rPr lang="en-GB" smtClean="0"/>
              <a:t>‹#›</a:t>
            </a:fld>
            <a:endParaRPr lang="en-GB"/>
          </a:p>
        </p:txBody>
      </p:sp>
    </p:spTree>
    <p:extLst>
      <p:ext uri="{BB962C8B-B14F-4D97-AF65-F5344CB8AC3E}">
        <p14:creationId xmlns:p14="http://schemas.microsoft.com/office/powerpoint/2010/main" val="38690826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A2A69E5-6880-43D3-AB8C-88D3801F95C6}" type="slidenum">
              <a:rPr lang="en-GB" smtClean="0"/>
              <a:t>1</a:t>
            </a:fld>
            <a:endParaRPr lang="en-GB"/>
          </a:p>
        </p:txBody>
      </p:sp>
    </p:spTree>
    <p:extLst>
      <p:ext uri="{BB962C8B-B14F-4D97-AF65-F5344CB8AC3E}">
        <p14:creationId xmlns:p14="http://schemas.microsoft.com/office/powerpoint/2010/main" val="11766725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A2A69E5-6880-43D3-AB8C-88D3801F95C6}" type="slidenum">
              <a:rPr lang="en-GB" smtClean="0"/>
              <a:t>2</a:t>
            </a:fld>
            <a:endParaRPr lang="en-GB"/>
          </a:p>
        </p:txBody>
      </p:sp>
    </p:spTree>
    <p:extLst>
      <p:ext uri="{BB962C8B-B14F-4D97-AF65-F5344CB8AC3E}">
        <p14:creationId xmlns:p14="http://schemas.microsoft.com/office/powerpoint/2010/main" val="32410941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A2A69E5-6880-43D3-AB8C-88D3801F95C6}" type="slidenum">
              <a:rPr lang="en-GB" smtClean="0"/>
              <a:t>3</a:t>
            </a:fld>
            <a:endParaRPr lang="en-GB"/>
          </a:p>
        </p:txBody>
      </p:sp>
    </p:spTree>
    <p:extLst>
      <p:ext uri="{BB962C8B-B14F-4D97-AF65-F5344CB8AC3E}">
        <p14:creationId xmlns:p14="http://schemas.microsoft.com/office/powerpoint/2010/main" val="30954635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A2A69E5-6880-43D3-AB8C-88D3801F95C6}" type="slidenum">
              <a:rPr lang="en-GB" smtClean="0"/>
              <a:t>4</a:t>
            </a:fld>
            <a:endParaRPr lang="en-GB"/>
          </a:p>
        </p:txBody>
      </p:sp>
    </p:spTree>
    <p:extLst>
      <p:ext uri="{BB962C8B-B14F-4D97-AF65-F5344CB8AC3E}">
        <p14:creationId xmlns:p14="http://schemas.microsoft.com/office/powerpoint/2010/main" val="13992611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A2A69E5-6880-43D3-AB8C-88D3801F95C6}" type="slidenum">
              <a:rPr lang="en-GB" smtClean="0"/>
              <a:t>5</a:t>
            </a:fld>
            <a:endParaRPr lang="en-GB"/>
          </a:p>
        </p:txBody>
      </p:sp>
    </p:spTree>
    <p:extLst>
      <p:ext uri="{BB962C8B-B14F-4D97-AF65-F5344CB8AC3E}">
        <p14:creationId xmlns:p14="http://schemas.microsoft.com/office/powerpoint/2010/main" val="15762963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A2A69E5-6880-43D3-AB8C-88D3801F95C6}" type="slidenum">
              <a:rPr lang="en-GB" smtClean="0"/>
              <a:t>6</a:t>
            </a:fld>
            <a:endParaRPr lang="en-GB"/>
          </a:p>
        </p:txBody>
      </p:sp>
    </p:spTree>
    <p:extLst>
      <p:ext uri="{BB962C8B-B14F-4D97-AF65-F5344CB8AC3E}">
        <p14:creationId xmlns:p14="http://schemas.microsoft.com/office/powerpoint/2010/main" val="13043176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A2A69E5-6880-43D3-AB8C-88D3801F95C6}" type="slidenum">
              <a:rPr lang="en-GB" smtClean="0"/>
              <a:t>7</a:t>
            </a:fld>
            <a:endParaRPr lang="en-GB"/>
          </a:p>
        </p:txBody>
      </p:sp>
    </p:spTree>
    <p:extLst>
      <p:ext uri="{BB962C8B-B14F-4D97-AF65-F5344CB8AC3E}">
        <p14:creationId xmlns:p14="http://schemas.microsoft.com/office/powerpoint/2010/main" val="3293187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CF752-8E3D-EBDB-9E74-89DB0D147AF6}"/>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a:extLst>
              <a:ext uri="{FF2B5EF4-FFF2-40B4-BE49-F238E27FC236}">
                <a16:creationId xmlns:a16="http://schemas.microsoft.com/office/drawing/2014/main" id="{F33FD0BF-0805-1ED6-91ED-391C0BA35E4C}"/>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10AE59E-C59D-510D-02FF-17212D0AB354}"/>
              </a:ext>
            </a:extLst>
          </p:cNvPr>
          <p:cNvSpPr>
            <a:spLocks noGrp="1"/>
          </p:cNvSpPr>
          <p:nvPr>
            <p:ph type="dt" sz="half" idx="10"/>
          </p:nvPr>
        </p:nvSpPr>
        <p:spPr/>
        <p:txBody>
          <a:bodyPr/>
          <a:lstStyle/>
          <a:p>
            <a:fld id="{AF35B178-B3F2-4749-9604-39077576561F}" type="datetimeFigureOut">
              <a:rPr lang="en-GB" smtClean="0"/>
              <a:t>08/11/2022</a:t>
            </a:fld>
            <a:endParaRPr lang="en-GB"/>
          </a:p>
        </p:txBody>
      </p:sp>
      <p:sp>
        <p:nvSpPr>
          <p:cNvPr id="5" name="Footer Placeholder 4">
            <a:extLst>
              <a:ext uri="{FF2B5EF4-FFF2-40B4-BE49-F238E27FC236}">
                <a16:creationId xmlns:a16="http://schemas.microsoft.com/office/drawing/2014/main" id="{9DD02C69-F741-8986-D0B6-4C98959761D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BEFCC4E-79C8-E6F5-DE44-A032AD604670}"/>
              </a:ext>
            </a:extLst>
          </p:cNvPr>
          <p:cNvSpPr>
            <a:spLocks noGrp="1"/>
          </p:cNvSpPr>
          <p:nvPr>
            <p:ph type="sldNum" sz="quarter" idx="12"/>
          </p:nvPr>
        </p:nvSpPr>
        <p:spPr/>
        <p:txBody>
          <a:bodyPr/>
          <a:lstStyle/>
          <a:p>
            <a:fld id="{C5A84F77-60C6-44DC-B810-F0E6C69A1DE3}" type="slidenum">
              <a:rPr lang="en-GB" smtClean="0"/>
              <a:t>‹#›</a:t>
            </a:fld>
            <a:endParaRPr lang="en-GB"/>
          </a:p>
        </p:txBody>
      </p:sp>
    </p:spTree>
    <p:extLst>
      <p:ext uri="{BB962C8B-B14F-4D97-AF65-F5344CB8AC3E}">
        <p14:creationId xmlns:p14="http://schemas.microsoft.com/office/powerpoint/2010/main" val="2820881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A08D8-64BB-1694-F13D-B8F2FEBD934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D6227F5-FDBD-6182-CE7F-2FB1A5DB0A4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55F4B2E-6BC4-60D6-E8AF-A16A93FCDA55}"/>
              </a:ext>
            </a:extLst>
          </p:cNvPr>
          <p:cNvSpPr>
            <a:spLocks noGrp="1"/>
          </p:cNvSpPr>
          <p:nvPr>
            <p:ph type="dt" sz="half" idx="10"/>
          </p:nvPr>
        </p:nvSpPr>
        <p:spPr/>
        <p:txBody>
          <a:bodyPr/>
          <a:lstStyle/>
          <a:p>
            <a:fld id="{AF35B178-B3F2-4749-9604-39077576561F}" type="datetimeFigureOut">
              <a:rPr lang="en-GB" smtClean="0"/>
              <a:t>08/11/2022</a:t>
            </a:fld>
            <a:endParaRPr lang="en-GB"/>
          </a:p>
        </p:txBody>
      </p:sp>
      <p:sp>
        <p:nvSpPr>
          <p:cNvPr id="5" name="Footer Placeholder 4">
            <a:extLst>
              <a:ext uri="{FF2B5EF4-FFF2-40B4-BE49-F238E27FC236}">
                <a16:creationId xmlns:a16="http://schemas.microsoft.com/office/drawing/2014/main" id="{CB5EE747-2EF2-816F-BB43-041371D3784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01D97EE-3FF3-D3B1-9673-83596DDA3039}"/>
              </a:ext>
            </a:extLst>
          </p:cNvPr>
          <p:cNvSpPr>
            <a:spLocks noGrp="1"/>
          </p:cNvSpPr>
          <p:nvPr>
            <p:ph type="sldNum" sz="quarter" idx="12"/>
          </p:nvPr>
        </p:nvSpPr>
        <p:spPr/>
        <p:txBody>
          <a:bodyPr/>
          <a:lstStyle/>
          <a:p>
            <a:fld id="{C5A84F77-60C6-44DC-B810-F0E6C69A1DE3}" type="slidenum">
              <a:rPr lang="en-GB" smtClean="0"/>
              <a:t>‹#›</a:t>
            </a:fld>
            <a:endParaRPr lang="en-GB"/>
          </a:p>
        </p:txBody>
      </p:sp>
    </p:spTree>
    <p:extLst>
      <p:ext uri="{BB962C8B-B14F-4D97-AF65-F5344CB8AC3E}">
        <p14:creationId xmlns:p14="http://schemas.microsoft.com/office/powerpoint/2010/main" val="3570272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3B39C7F-269B-4A50-5FE2-49562CBE488E}"/>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252126A-1E9E-D58B-9C8F-AC662AB49487}"/>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E079992-3505-BEC5-A684-6BF7139D900A}"/>
              </a:ext>
            </a:extLst>
          </p:cNvPr>
          <p:cNvSpPr>
            <a:spLocks noGrp="1"/>
          </p:cNvSpPr>
          <p:nvPr>
            <p:ph type="dt" sz="half" idx="10"/>
          </p:nvPr>
        </p:nvSpPr>
        <p:spPr/>
        <p:txBody>
          <a:bodyPr/>
          <a:lstStyle/>
          <a:p>
            <a:fld id="{AF35B178-B3F2-4749-9604-39077576561F}" type="datetimeFigureOut">
              <a:rPr lang="en-GB" smtClean="0"/>
              <a:t>08/11/2022</a:t>
            </a:fld>
            <a:endParaRPr lang="en-GB"/>
          </a:p>
        </p:txBody>
      </p:sp>
      <p:sp>
        <p:nvSpPr>
          <p:cNvPr id="5" name="Footer Placeholder 4">
            <a:extLst>
              <a:ext uri="{FF2B5EF4-FFF2-40B4-BE49-F238E27FC236}">
                <a16:creationId xmlns:a16="http://schemas.microsoft.com/office/drawing/2014/main" id="{B832CC7A-CCC1-944B-08F6-494FC372C88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34C2F52-E48F-8AF2-ED81-AEC695793BF5}"/>
              </a:ext>
            </a:extLst>
          </p:cNvPr>
          <p:cNvSpPr>
            <a:spLocks noGrp="1"/>
          </p:cNvSpPr>
          <p:nvPr>
            <p:ph type="sldNum" sz="quarter" idx="12"/>
          </p:nvPr>
        </p:nvSpPr>
        <p:spPr/>
        <p:txBody>
          <a:bodyPr/>
          <a:lstStyle/>
          <a:p>
            <a:fld id="{C5A84F77-60C6-44DC-B810-F0E6C69A1DE3}" type="slidenum">
              <a:rPr lang="en-GB" smtClean="0"/>
              <a:t>‹#›</a:t>
            </a:fld>
            <a:endParaRPr lang="en-GB"/>
          </a:p>
        </p:txBody>
      </p:sp>
    </p:spTree>
    <p:extLst>
      <p:ext uri="{BB962C8B-B14F-4D97-AF65-F5344CB8AC3E}">
        <p14:creationId xmlns:p14="http://schemas.microsoft.com/office/powerpoint/2010/main" val="6528256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_orange">
    <p:bg>
      <p:bgPr>
        <a:solidFill>
          <a:srgbClr val="051C2C"/>
        </a:solidFill>
        <a:effectLst/>
      </p:bgPr>
    </p:bg>
    <p:spTree>
      <p:nvGrpSpPr>
        <p:cNvPr id="1" name=""/>
        <p:cNvGrpSpPr/>
        <p:nvPr/>
      </p:nvGrpSpPr>
      <p:grpSpPr>
        <a:xfrm>
          <a:off x="0" y="0"/>
          <a:ext cx="0" cy="0"/>
          <a:chOff x="0" y="0"/>
          <a:chExt cx="0" cy="0"/>
        </a:xfrm>
      </p:grpSpPr>
      <p:pic>
        <p:nvPicPr>
          <p:cNvPr id="10" name="Picture 9" descr="A picture containing black, blue&#10;&#10;Description automatically generated">
            <a:extLst>
              <a:ext uri="{FF2B5EF4-FFF2-40B4-BE49-F238E27FC236}">
                <a16:creationId xmlns:a16="http://schemas.microsoft.com/office/drawing/2014/main" id="{6C57FA38-3BED-784A-9369-1AD14AE34E3C}"/>
              </a:ext>
            </a:extLst>
          </p:cNvPr>
          <p:cNvPicPr>
            <a:picLocks noChangeAspect="1"/>
          </p:cNvPicPr>
          <p:nvPr userDrawn="1"/>
        </p:nvPicPr>
        <p:blipFill rotWithShape="1">
          <a:blip r:embed="rId2">
            <a:alphaModFix amt="34000"/>
          </a:blip>
          <a:srcRect r="37390" b="44454"/>
          <a:stretch/>
        </p:blipFill>
        <p:spPr>
          <a:xfrm>
            <a:off x="2844000" y="1268979"/>
            <a:ext cx="6300000" cy="5589021"/>
          </a:xfrm>
          <a:prstGeom prst="rect">
            <a:avLst/>
          </a:prstGeom>
        </p:spPr>
      </p:pic>
      <p:sp>
        <p:nvSpPr>
          <p:cNvPr id="16" name="Text Placeholder 15">
            <a:extLst>
              <a:ext uri="{FF2B5EF4-FFF2-40B4-BE49-F238E27FC236}">
                <a16:creationId xmlns:a16="http://schemas.microsoft.com/office/drawing/2014/main" id="{3B196883-F245-9E42-97E7-48EE0425FFA9}"/>
              </a:ext>
            </a:extLst>
          </p:cNvPr>
          <p:cNvSpPr>
            <a:spLocks noGrp="1"/>
          </p:cNvSpPr>
          <p:nvPr>
            <p:ph type="body" sz="quarter" idx="10" hasCustomPrompt="1"/>
          </p:nvPr>
        </p:nvSpPr>
        <p:spPr>
          <a:xfrm>
            <a:off x="540004" y="2467450"/>
            <a:ext cx="4800994" cy="1120820"/>
          </a:xfrm>
          <a:prstGeom prst="rect">
            <a:avLst/>
          </a:prstGeom>
        </p:spPr>
        <p:txBody>
          <a:bodyPr wrap="none" lIns="0" tIns="0" rIns="0" bIns="0" anchor="b" anchorCtr="0">
            <a:spAutoFit/>
          </a:bodyPr>
          <a:lstStyle>
            <a:lvl1pPr marL="0" indent="0">
              <a:lnSpc>
                <a:spcPts val="4275"/>
              </a:lnSpc>
              <a:spcBef>
                <a:spcPts val="0"/>
              </a:spcBef>
              <a:buFontTx/>
              <a:buNone/>
              <a:defRPr sz="4050" b="1">
                <a:solidFill>
                  <a:schemeClr val="bg1"/>
                </a:solidFill>
                <a:latin typeface="StagecoachCircular" panose="02010504010101010104" pitchFamily="2" charset="77"/>
                <a:cs typeface="StagecoachCircular" panose="02010504010101010104" pitchFamily="2" charset="77"/>
              </a:defRPr>
            </a:lvl1pPr>
          </a:lstStyle>
          <a:p>
            <a:pPr lvl="0"/>
            <a:r>
              <a:rPr lang="en-GB" dirty="0"/>
              <a:t>Title to go here can </a:t>
            </a:r>
            <a:br>
              <a:rPr lang="en-GB" dirty="0"/>
            </a:br>
            <a:r>
              <a:rPr lang="en-GB" dirty="0"/>
              <a:t>run across two lines</a:t>
            </a:r>
            <a:endParaRPr lang="en-US" dirty="0"/>
          </a:p>
        </p:txBody>
      </p:sp>
      <p:sp>
        <p:nvSpPr>
          <p:cNvPr id="19" name="Text Placeholder 18">
            <a:extLst>
              <a:ext uri="{FF2B5EF4-FFF2-40B4-BE49-F238E27FC236}">
                <a16:creationId xmlns:a16="http://schemas.microsoft.com/office/drawing/2014/main" id="{2C4B6568-9D10-594B-8B1E-8ABF39C0599B}"/>
              </a:ext>
            </a:extLst>
          </p:cNvPr>
          <p:cNvSpPr>
            <a:spLocks noGrp="1"/>
          </p:cNvSpPr>
          <p:nvPr>
            <p:ph type="body" sz="quarter" idx="11" hasCustomPrompt="1"/>
          </p:nvPr>
        </p:nvSpPr>
        <p:spPr>
          <a:xfrm>
            <a:off x="540547" y="3904770"/>
            <a:ext cx="4587251" cy="1046163"/>
          </a:xfrm>
          <a:prstGeom prst="rect">
            <a:avLst/>
          </a:prstGeom>
        </p:spPr>
        <p:txBody>
          <a:bodyPr lIns="0" tIns="0" rIns="0" bIns="0">
            <a:normAutofit/>
          </a:bodyPr>
          <a:lstStyle>
            <a:lvl1pPr marL="0" indent="0">
              <a:spcBef>
                <a:spcPts val="0"/>
              </a:spcBef>
              <a:buFontTx/>
              <a:buNone/>
              <a:defRPr sz="2025">
                <a:solidFill>
                  <a:schemeClr val="bg1"/>
                </a:solidFill>
                <a:latin typeface="StagecoachCircular" panose="02010504010101010104" pitchFamily="2" charset="77"/>
                <a:cs typeface="StagecoachCircular" panose="02010504010101010104" pitchFamily="2" charset="77"/>
              </a:defRPr>
            </a:lvl1pPr>
          </a:lstStyle>
          <a:p>
            <a:pPr lvl="0"/>
            <a:r>
              <a:rPr lang="en-GB" dirty="0"/>
              <a:t>Subtitle goes here and can run</a:t>
            </a:r>
            <a:br>
              <a:rPr lang="en-GB" dirty="0"/>
            </a:br>
            <a:r>
              <a:rPr lang="en-GB" dirty="0"/>
              <a:t>across two lines if necessary</a:t>
            </a:r>
          </a:p>
        </p:txBody>
      </p:sp>
      <p:sp>
        <p:nvSpPr>
          <p:cNvPr id="21" name="Text Placeholder 18">
            <a:extLst>
              <a:ext uri="{FF2B5EF4-FFF2-40B4-BE49-F238E27FC236}">
                <a16:creationId xmlns:a16="http://schemas.microsoft.com/office/drawing/2014/main" id="{9B00D2DC-2911-6345-86C7-709F459A43EF}"/>
              </a:ext>
            </a:extLst>
          </p:cNvPr>
          <p:cNvSpPr>
            <a:spLocks noGrp="1"/>
          </p:cNvSpPr>
          <p:nvPr>
            <p:ph type="body" sz="quarter" idx="12" hasCustomPrompt="1"/>
          </p:nvPr>
        </p:nvSpPr>
        <p:spPr>
          <a:xfrm>
            <a:off x="547158" y="5851600"/>
            <a:ext cx="4587251" cy="326163"/>
          </a:xfrm>
          <a:prstGeom prst="rect">
            <a:avLst/>
          </a:prstGeom>
        </p:spPr>
        <p:txBody>
          <a:bodyPr lIns="0" tIns="0" rIns="0" bIns="0" anchor="b" anchorCtr="0">
            <a:normAutofit/>
          </a:bodyPr>
          <a:lstStyle>
            <a:lvl1pPr marL="0" indent="0">
              <a:lnSpc>
                <a:spcPts val="1200"/>
              </a:lnSpc>
              <a:buFontTx/>
              <a:buNone/>
              <a:defRPr sz="1050">
                <a:solidFill>
                  <a:schemeClr val="bg1"/>
                </a:solidFill>
                <a:latin typeface="StagecoachCircular" panose="02010504010101010104" pitchFamily="2" charset="77"/>
                <a:cs typeface="StagecoachCircular" panose="02010504010101010104" pitchFamily="2" charset="77"/>
              </a:defRPr>
            </a:lvl1pPr>
          </a:lstStyle>
          <a:p>
            <a:pPr lvl="0"/>
            <a:r>
              <a:rPr lang="en-GB" dirty="0"/>
              <a:t>DD/MM/YYYY</a:t>
            </a:r>
          </a:p>
        </p:txBody>
      </p:sp>
      <p:pic>
        <p:nvPicPr>
          <p:cNvPr id="7" name="Picture 6" descr="A picture containing drawing&#10;&#10;Description automatically generated">
            <a:extLst>
              <a:ext uri="{FF2B5EF4-FFF2-40B4-BE49-F238E27FC236}">
                <a16:creationId xmlns:a16="http://schemas.microsoft.com/office/drawing/2014/main" id="{B091910E-1586-7644-88F6-584829378E07}"/>
              </a:ext>
            </a:extLst>
          </p:cNvPr>
          <p:cNvPicPr>
            <a:picLocks noChangeAspect="1"/>
          </p:cNvPicPr>
          <p:nvPr userDrawn="1"/>
        </p:nvPicPr>
        <p:blipFill>
          <a:blip r:embed="rId3"/>
          <a:stretch>
            <a:fillRect/>
          </a:stretch>
        </p:blipFill>
        <p:spPr>
          <a:xfrm>
            <a:off x="312470" y="344486"/>
            <a:ext cx="2520000" cy="855750"/>
          </a:xfrm>
          <a:prstGeom prst="rect">
            <a:avLst/>
          </a:prstGeom>
        </p:spPr>
      </p:pic>
    </p:spTree>
    <p:extLst>
      <p:ext uri="{BB962C8B-B14F-4D97-AF65-F5344CB8AC3E}">
        <p14:creationId xmlns:p14="http://schemas.microsoft.com/office/powerpoint/2010/main" val="3053802765"/>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Divider slide_blue on white">
    <p:bg>
      <p:bgPr>
        <a:solidFill>
          <a:srgbClr val="0077C8">
            <a:alpha val="0"/>
          </a:srgbClr>
        </a:solidFill>
        <a:effectLst/>
      </p:bgPr>
    </p:bg>
    <p:spTree>
      <p:nvGrpSpPr>
        <p:cNvPr id="1" name=""/>
        <p:cNvGrpSpPr/>
        <p:nvPr/>
      </p:nvGrpSpPr>
      <p:grpSpPr>
        <a:xfrm>
          <a:off x="0" y="0"/>
          <a:ext cx="0" cy="0"/>
          <a:chOff x="0" y="0"/>
          <a:chExt cx="0" cy="0"/>
        </a:xfrm>
      </p:grpSpPr>
      <p:pic>
        <p:nvPicPr>
          <p:cNvPr id="9" name="Picture 8" descr="A picture containing black, blue&#10;&#10;Description automatically generated">
            <a:extLst>
              <a:ext uri="{FF2B5EF4-FFF2-40B4-BE49-F238E27FC236}">
                <a16:creationId xmlns:a16="http://schemas.microsoft.com/office/drawing/2014/main" id="{52285C88-FFEF-F74E-9071-E2099BAACFBF}"/>
              </a:ext>
            </a:extLst>
          </p:cNvPr>
          <p:cNvPicPr>
            <a:picLocks noChangeAspect="1"/>
          </p:cNvPicPr>
          <p:nvPr userDrawn="1"/>
        </p:nvPicPr>
        <p:blipFill rotWithShape="1">
          <a:blip r:embed="rId2">
            <a:alphaModFix amt="3000"/>
          </a:blip>
          <a:srcRect r="37390" b="44454"/>
          <a:stretch/>
        </p:blipFill>
        <p:spPr>
          <a:xfrm>
            <a:off x="3951996" y="718708"/>
            <a:ext cx="5190204" cy="6139293"/>
          </a:xfrm>
          <a:prstGeom prst="rect">
            <a:avLst/>
          </a:prstGeom>
        </p:spPr>
      </p:pic>
      <p:pic>
        <p:nvPicPr>
          <p:cNvPr id="7" name="Picture 6">
            <a:extLst>
              <a:ext uri="{FF2B5EF4-FFF2-40B4-BE49-F238E27FC236}">
                <a16:creationId xmlns:a16="http://schemas.microsoft.com/office/drawing/2014/main" id="{6D0F4809-B426-BB42-A2FC-A430C847F455}"/>
              </a:ext>
            </a:extLst>
          </p:cNvPr>
          <p:cNvPicPr>
            <a:picLocks/>
          </p:cNvPicPr>
          <p:nvPr userDrawn="1"/>
        </p:nvPicPr>
        <p:blipFill>
          <a:blip r:embed="rId3"/>
          <a:stretch>
            <a:fillRect/>
          </a:stretch>
        </p:blipFill>
        <p:spPr>
          <a:xfrm>
            <a:off x="0" y="6714000"/>
            <a:ext cx="9142200" cy="144000"/>
          </a:xfrm>
          <a:prstGeom prst="rect">
            <a:avLst/>
          </a:prstGeom>
        </p:spPr>
      </p:pic>
      <p:sp>
        <p:nvSpPr>
          <p:cNvPr id="16" name="Text Placeholder 15">
            <a:extLst>
              <a:ext uri="{FF2B5EF4-FFF2-40B4-BE49-F238E27FC236}">
                <a16:creationId xmlns:a16="http://schemas.microsoft.com/office/drawing/2014/main" id="{3B196883-F245-9E42-97E7-48EE0425FFA9}"/>
              </a:ext>
            </a:extLst>
          </p:cNvPr>
          <p:cNvSpPr>
            <a:spLocks noGrp="1"/>
          </p:cNvSpPr>
          <p:nvPr>
            <p:ph type="body" sz="quarter" idx="10" hasCustomPrompt="1"/>
          </p:nvPr>
        </p:nvSpPr>
        <p:spPr>
          <a:xfrm>
            <a:off x="540000" y="1417138"/>
            <a:ext cx="4972708" cy="1692771"/>
          </a:xfrm>
        </p:spPr>
        <p:txBody>
          <a:bodyPr wrap="none" lIns="0" tIns="0" rIns="0" bIns="0" anchor="b" anchorCtr="0">
            <a:spAutoFit/>
          </a:bodyPr>
          <a:lstStyle>
            <a:lvl1pPr marL="0" indent="0">
              <a:lnSpc>
                <a:spcPts val="4350"/>
              </a:lnSpc>
              <a:spcBef>
                <a:spcPts val="0"/>
              </a:spcBef>
              <a:buFontTx/>
              <a:buNone/>
              <a:defRPr sz="4050" b="1">
                <a:solidFill>
                  <a:srgbClr val="0077C8"/>
                </a:solidFill>
                <a:latin typeface="StagecoachCircular" panose="02010504010101010104" pitchFamily="2" charset="77"/>
                <a:cs typeface="StagecoachCircular" panose="02010504010101010104" pitchFamily="2" charset="77"/>
              </a:defRPr>
            </a:lvl1pPr>
          </a:lstStyle>
          <a:p>
            <a:pPr lvl="0"/>
            <a:r>
              <a:rPr lang="en-GB" dirty="0"/>
              <a:t>Section divider, text </a:t>
            </a:r>
            <a:br>
              <a:rPr lang="en-GB" dirty="0"/>
            </a:br>
            <a:r>
              <a:rPr lang="en-GB" dirty="0"/>
              <a:t>can go across one, </a:t>
            </a:r>
            <a:br>
              <a:rPr lang="en-GB" dirty="0"/>
            </a:br>
            <a:r>
              <a:rPr lang="en-GB" dirty="0"/>
              <a:t>two or three lines</a:t>
            </a:r>
            <a:endParaRPr lang="en-US" dirty="0"/>
          </a:p>
        </p:txBody>
      </p:sp>
      <p:sp>
        <p:nvSpPr>
          <p:cNvPr id="19" name="Text Placeholder 18">
            <a:extLst>
              <a:ext uri="{FF2B5EF4-FFF2-40B4-BE49-F238E27FC236}">
                <a16:creationId xmlns:a16="http://schemas.microsoft.com/office/drawing/2014/main" id="{2C4B6568-9D10-594B-8B1E-8ABF39C0599B}"/>
              </a:ext>
            </a:extLst>
          </p:cNvPr>
          <p:cNvSpPr>
            <a:spLocks noGrp="1"/>
          </p:cNvSpPr>
          <p:nvPr>
            <p:ph type="body" sz="quarter" idx="11" hasCustomPrompt="1"/>
          </p:nvPr>
        </p:nvSpPr>
        <p:spPr>
          <a:xfrm>
            <a:off x="540544" y="3444331"/>
            <a:ext cx="4587251" cy="1046163"/>
          </a:xfrm>
        </p:spPr>
        <p:txBody>
          <a:bodyPr lIns="0" tIns="0" rIns="0" bIns="0">
            <a:normAutofit/>
          </a:bodyPr>
          <a:lstStyle>
            <a:lvl1pPr marL="0" indent="0">
              <a:spcBef>
                <a:spcPts val="0"/>
              </a:spcBef>
              <a:buFontTx/>
              <a:buNone/>
              <a:defRPr sz="2025">
                <a:solidFill>
                  <a:srgbClr val="051C2C"/>
                </a:solidFill>
                <a:latin typeface="StagecoachCircular" panose="02010504010101010104" pitchFamily="2" charset="77"/>
                <a:cs typeface="StagecoachCircular" panose="02010504010101010104" pitchFamily="2" charset="77"/>
              </a:defRPr>
            </a:lvl1pPr>
          </a:lstStyle>
          <a:p>
            <a:pPr lvl="0"/>
            <a:r>
              <a:rPr lang="en-GB" dirty="0"/>
              <a:t>Subtitle goes here and can run </a:t>
            </a:r>
            <a:br>
              <a:rPr lang="en-GB" dirty="0"/>
            </a:br>
            <a:r>
              <a:rPr lang="en-GB" dirty="0"/>
              <a:t>across two lines if necessary</a:t>
            </a:r>
          </a:p>
        </p:txBody>
      </p:sp>
      <p:pic>
        <p:nvPicPr>
          <p:cNvPr id="8" name="Picture 7">
            <a:extLst>
              <a:ext uri="{FF2B5EF4-FFF2-40B4-BE49-F238E27FC236}">
                <a16:creationId xmlns:a16="http://schemas.microsoft.com/office/drawing/2014/main" id="{113914E8-CFF7-1E45-B4C6-8C3AC5C05A6E}"/>
              </a:ext>
            </a:extLst>
          </p:cNvPr>
          <p:cNvPicPr>
            <a:picLocks noChangeAspect="1"/>
          </p:cNvPicPr>
          <p:nvPr userDrawn="1"/>
        </p:nvPicPr>
        <p:blipFill>
          <a:blip r:embed="rId4"/>
          <a:srcRect/>
          <a:stretch/>
        </p:blipFill>
        <p:spPr>
          <a:xfrm>
            <a:off x="303367" y="5620834"/>
            <a:ext cx="2384100" cy="1079467"/>
          </a:xfrm>
          <a:prstGeom prst="rect">
            <a:avLst/>
          </a:prstGeom>
        </p:spPr>
      </p:pic>
    </p:spTree>
    <p:extLst>
      <p:ext uri="{BB962C8B-B14F-4D97-AF65-F5344CB8AC3E}">
        <p14:creationId xmlns:p14="http://schemas.microsoft.com/office/powerpoint/2010/main" val="314628089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E7036-7A53-C999-4DE4-CB60A3852B5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730172E-44F7-8BD3-1773-5C9B38C3641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21ACD4C-1624-0824-4FC9-95DC16273FDF}"/>
              </a:ext>
            </a:extLst>
          </p:cNvPr>
          <p:cNvSpPr>
            <a:spLocks noGrp="1"/>
          </p:cNvSpPr>
          <p:nvPr>
            <p:ph type="dt" sz="half" idx="10"/>
          </p:nvPr>
        </p:nvSpPr>
        <p:spPr/>
        <p:txBody>
          <a:bodyPr/>
          <a:lstStyle/>
          <a:p>
            <a:fld id="{AF35B178-B3F2-4749-9604-39077576561F}" type="datetimeFigureOut">
              <a:rPr lang="en-GB" smtClean="0"/>
              <a:t>08/11/2022</a:t>
            </a:fld>
            <a:endParaRPr lang="en-GB"/>
          </a:p>
        </p:txBody>
      </p:sp>
      <p:sp>
        <p:nvSpPr>
          <p:cNvPr id="5" name="Footer Placeholder 4">
            <a:extLst>
              <a:ext uri="{FF2B5EF4-FFF2-40B4-BE49-F238E27FC236}">
                <a16:creationId xmlns:a16="http://schemas.microsoft.com/office/drawing/2014/main" id="{27D9D5E9-4FF1-E028-6A13-35CA211B3B8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6A9401-8476-8E07-CD23-625AF2C839FB}"/>
              </a:ext>
            </a:extLst>
          </p:cNvPr>
          <p:cNvSpPr>
            <a:spLocks noGrp="1"/>
          </p:cNvSpPr>
          <p:nvPr>
            <p:ph type="sldNum" sz="quarter" idx="12"/>
          </p:nvPr>
        </p:nvSpPr>
        <p:spPr/>
        <p:txBody>
          <a:bodyPr/>
          <a:lstStyle/>
          <a:p>
            <a:fld id="{C5A84F77-60C6-44DC-B810-F0E6C69A1DE3}" type="slidenum">
              <a:rPr lang="en-GB" smtClean="0"/>
              <a:t>‹#›</a:t>
            </a:fld>
            <a:endParaRPr lang="en-GB"/>
          </a:p>
        </p:txBody>
      </p:sp>
    </p:spTree>
    <p:extLst>
      <p:ext uri="{BB962C8B-B14F-4D97-AF65-F5344CB8AC3E}">
        <p14:creationId xmlns:p14="http://schemas.microsoft.com/office/powerpoint/2010/main" val="564719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2CF6FF-7745-5C2A-81F1-ED6166E203C1}"/>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92919A7-FC2D-36DA-7E35-FE4365020955}"/>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875033D-C29D-40D6-89FA-E5890AEC64AA}"/>
              </a:ext>
            </a:extLst>
          </p:cNvPr>
          <p:cNvSpPr>
            <a:spLocks noGrp="1"/>
          </p:cNvSpPr>
          <p:nvPr>
            <p:ph type="dt" sz="half" idx="10"/>
          </p:nvPr>
        </p:nvSpPr>
        <p:spPr/>
        <p:txBody>
          <a:bodyPr/>
          <a:lstStyle/>
          <a:p>
            <a:fld id="{AF35B178-B3F2-4749-9604-39077576561F}" type="datetimeFigureOut">
              <a:rPr lang="en-GB" smtClean="0"/>
              <a:t>08/11/2022</a:t>
            </a:fld>
            <a:endParaRPr lang="en-GB"/>
          </a:p>
        </p:txBody>
      </p:sp>
      <p:sp>
        <p:nvSpPr>
          <p:cNvPr id="5" name="Footer Placeholder 4">
            <a:extLst>
              <a:ext uri="{FF2B5EF4-FFF2-40B4-BE49-F238E27FC236}">
                <a16:creationId xmlns:a16="http://schemas.microsoft.com/office/drawing/2014/main" id="{5A7C3B99-8FF5-03CA-AF2A-58581078CF1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8B1F987-4452-4EBD-2ABE-E44593708BDC}"/>
              </a:ext>
            </a:extLst>
          </p:cNvPr>
          <p:cNvSpPr>
            <a:spLocks noGrp="1"/>
          </p:cNvSpPr>
          <p:nvPr>
            <p:ph type="sldNum" sz="quarter" idx="12"/>
          </p:nvPr>
        </p:nvSpPr>
        <p:spPr/>
        <p:txBody>
          <a:bodyPr/>
          <a:lstStyle/>
          <a:p>
            <a:fld id="{C5A84F77-60C6-44DC-B810-F0E6C69A1DE3}" type="slidenum">
              <a:rPr lang="en-GB" smtClean="0"/>
              <a:t>‹#›</a:t>
            </a:fld>
            <a:endParaRPr lang="en-GB"/>
          </a:p>
        </p:txBody>
      </p:sp>
    </p:spTree>
    <p:extLst>
      <p:ext uri="{BB962C8B-B14F-4D97-AF65-F5344CB8AC3E}">
        <p14:creationId xmlns:p14="http://schemas.microsoft.com/office/powerpoint/2010/main" val="18009944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AC28C-054B-E15A-922E-2042367BBD0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D05DA16-EBC8-4D43-F849-34B469B9FFC3}"/>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A32BCE4-3C66-303B-2C6F-4E3FE2D9FF63}"/>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293CA29-47F3-DD98-C511-7BD88CCECC1D}"/>
              </a:ext>
            </a:extLst>
          </p:cNvPr>
          <p:cNvSpPr>
            <a:spLocks noGrp="1"/>
          </p:cNvSpPr>
          <p:nvPr>
            <p:ph type="dt" sz="half" idx="10"/>
          </p:nvPr>
        </p:nvSpPr>
        <p:spPr/>
        <p:txBody>
          <a:bodyPr/>
          <a:lstStyle/>
          <a:p>
            <a:fld id="{AF35B178-B3F2-4749-9604-39077576561F}" type="datetimeFigureOut">
              <a:rPr lang="en-GB" smtClean="0"/>
              <a:t>08/11/2022</a:t>
            </a:fld>
            <a:endParaRPr lang="en-GB"/>
          </a:p>
        </p:txBody>
      </p:sp>
      <p:sp>
        <p:nvSpPr>
          <p:cNvPr id="6" name="Footer Placeholder 5">
            <a:extLst>
              <a:ext uri="{FF2B5EF4-FFF2-40B4-BE49-F238E27FC236}">
                <a16:creationId xmlns:a16="http://schemas.microsoft.com/office/drawing/2014/main" id="{4D677C7D-E117-588B-F0CE-02B128C3637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8D51352-C5D9-5D80-2F7E-7B0BD9320504}"/>
              </a:ext>
            </a:extLst>
          </p:cNvPr>
          <p:cNvSpPr>
            <a:spLocks noGrp="1"/>
          </p:cNvSpPr>
          <p:nvPr>
            <p:ph type="sldNum" sz="quarter" idx="12"/>
          </p:nvPr>
        </p:nvSpPr>
        <p:spPr/>
        <p:txBody>
          <a:bodyPr/>
          <a:lstStyle/>
          <a:p>
            <a:fld id="{C5A84F77-60C6-44DC-B810-F0E6C69A1DE3}" type="slidenum">
              <a:rPr lang="en-GB" smtClean="0"/>
              <a:t>‹#›</a:t>
            </a:fld>
            <a:endParaRPr lang="en-GB"/>
          </a:p>
        </p:txBody>
      </p:sp>
    </p:spTree>
    <p:extLst>
      <p:ext uri="{BB962C8B-B14F-4D97-AF65-F5344CB8AC3E}">
        <p14:creationId xmlns:p14="http://schemas.microsoft.com/office/powerpoint/2010/main" val="61156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CBF05-8D09-B6E4-2177-CCEB5A301BF7}"/>
              </a:ext>
            </a:extLst>
          </p:cNvPr>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A8F3FBF-2D4F-3293-505A-2DCB5B56B42A}"/>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940FB478-8B76-A53C-6A1A-5ACBA40107CA}"/>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4F87682-B893-0E40-4C96-35F372E7648B}"/>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D9FA3717-226A-71E6-84D1-952785BFC32A}"/>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46A04FA-6BB2-49FE-3415-B92F82B82C13}"/>
              </a:ext>
            </a:extLst>
          </p:cNvPr>
          <p:cNvSpPr>
            <a:spLocks noGrp="1"/>
          </p:cNvSpPr>
          <p:nvPr>
            <p:ph type="dt" sz="half" idx="10"/>
          </p:nvPr>
        </p:nvSpPr>
        <p:spPr/>
        <p:txBody>
          <a:bodyPr/>
          <a:lstStyle/>
          <a:p>
            <a:fld id="{AF35B178-B3F2-4749-9604-39077576561F}" type="datetimeFigureOut">
              <a:rPr lang="en-GB" smtClean="0"/>
              <a:t>08/11/2022</a:t>
            </a:fld>
            <a:endParaRPr lang="en-GB"/>
          </a:p>
        </p:txBody>
      </p:sp>
      <p:sp>
        <p:nvSpPr>
          <p:cNvPr id="8" name="Footer Placeholder 7">
            <a:extLst>
              <a:ext uri="{FF2B5EF4-FFF2-40B4-BE49-F238E27FC236}">
                <a16:creationId xmlns:a16="http://schemas.microsoft.com/office/drawing/2014/main" id="{FF9F298F-1A32-5E1E-9FE2-B9F146590E6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635F683-83EF-C998-295D-B48A6E5472C9}"/>
              </a:ext>
            </a:extLst>
          </p:cNvPr>
          <p:cNvSpPr>
            <a:spLocks noGrp="1"/>
          </p:cNvSpPr>
          <p:nvPr>
            <p:ph type="sldNum" sz="quarter" idx="12"/>
          </p:nvPr>
        </p:nvSpPr>
        <p:spPr/>
        <p:txBody>
          <a:bodyPr/>
          <a:lstStyle/>
          <a:p>
            <a:fld id="{C5A84F77-60C6-44DC-B810-F0E6C69A1DE3}" type="slidenum">
              <a:rPr lang="en-GB" smtClean="0"/>
              <a:t>‹#›</a:t>
            </a:fld>
            <a:endParaRPr lang="en-GB"/>
          </a:p>
        </p:txBody>
      </p:sp>
    </p:spTree>
    <p:extLst>
      <p:ext uri="{BB962C8B-B14F-4D97-AF65-F5344CB8AC3E}">
        <p14:creationId xmlns:p14="http://schemas.microsoft.com/office/powerpoint/2010/main" val="778103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5BF95-8749-9064-FC12-98E4552C190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8F0205F-C800-01E4-2BC5-FD387DA69FF5}"/>
              </a:ext>
            </a:extLst>
          </p:cNvPr>
          <p:cNvSpPr>
            <a:spLocks noGrp="1"/>
          </p:cNvSpPr>
          <p:nvPr>
            <p:ph type="dt" sz="half" idx="10"/>
          </p:nvPr>
        </p:nvSpPr>
        <p:spPr/>
        <p:txBody>
          <a:bodyPr/>
          <a:lstStyle/>
          <a:p>
            <a:fld id="{AF35B178-B3F2-4749-9604-39077576561F}" type="datetimeFigureOut">
              <a:rPr lang="en-GB" smtClean="0"/>
              <a:t>08/11/2022</a:t>
            </a:fld>
            <a:endParaRPr lang="en-GB"/>
          </a:p>
        </p:txBody>
      </p:sp>
      <p:sp>
        <p:nvSpPr>
          <p:cNvPr id="4" name="Footer Placeholder 3">
            <a:extLst>
              <a:ext uri="{FF2B5EF4-FFF2-40B4-BE49-F238E27FC236}">
                <a16:creationId xmlns:a16="http://schemas.microsoft.com/office/drawing/2014/main" id="{55D4ED30-4178-8083-A01B-2932D9768B9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63B001D-E69F-0102-FD46-A4F452354883}"/>
              </a:ext>
            </a:extLst>
          </p:cNvPr>
          <p:cNvSpPr>
            <a:spLocks noGrp="1"/>
          </p:cNvSpPr>
          <p:nvPr>
            <p:ph type="sldNum" sz="quarter" idx="12"/>
          </p:nvPr>
        </p:nvSpPr>
        <p:spPr/>
        <p:txBody>
          <a:bodyPr/>
          <a:lstStyle/>
          <a:p>
            <a:fld id="{C5A84F77-60C6-44DC-B810-F0E6C69A1DE3}" type="slidenum">
              <a:rPr lang="en-GB" smtClean="0"/>
              <a:t>‹#›</a:t>
            </a:fld>
            <a:endParaRPr lang="en-GB"/>
          </a:p>
        </p:txBody>
      </p:sp>
    </p:spTree>
    <p:extLst>
      <p:ext uri="{BB962C8B-B14F-4D97-AF65-F5344CB8AC3E}">
        <p14:creationId xmlns:p14="http://schemas.microsoft.com/office/powerpoint/2010/main" val="3816619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AA16515-6F71-B6F9-D825-45A47BB6071D}"/>
              </a:ext>
            </a:extLst>
          </p:cNvPr>
          <p:cNvSpPr>
            <a:spLocks noGrp="1"/>
          </p:cNvSpPr>
          <p:nvPr>
            <p:ph type="dt" sz="half" idx="10"/>
          </p:nvPr>
        </p:nvSpPr>
        <p:spPr/>
        <p:txBody>
          <a:bodyPr/>
          <a:lstStyle/>
          <a:p>
            <a:fld id="{AF35B178-B3F2-4749-9604-39077576561F}" type="datetimeFigureOut">
              <a:rPr lang="en-GB" smtClean="0"/>
              <a:t>08/11/2022</a:t>
            </a:fld>
            <a:endParaRPr lang="en-GB"/>
          </a:p>
        </p:txBody>
      </p:sp>
      <p:sp>
        <p:nvSpPr>
          <p:cNvPr id="3" name="Footer Placeholder 2">
            <a:extLst>
              <a:ext uri="{FF2B5EF4-FFF2-40B4-BE49-F238E27FC236}">
                <a16:creationId xmlns:a16="http://schemas.microsoft.com/office/drawing/2014/main" id="{CA2526A4-1A19-A2E7-AA99-73D1C8A026C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BB1C0EF-F263-8E51-8388-32CDEA8B89D4}"/>
              </a:ext>
            </a:extLst>
          </p:cNvPr>
          <p:cNvSpPr>
            <a:spLocks noGrp="1"/>
          </p:cNvSpPr>
          <p:nvPr>
            <p:ph type="sldNum" sz="quarter" idx="12"/>
          </p:nvPr>
        </p:nvSpPr>
        <p:spPr/>
        <p:txBody>
          <a:bodyPr/>
          <a:lstStyle/>
          <a:p>
            <a:fld id="{C5A84F77-60C6-44DC-B810-F0E6C69A1DE3}" type="slidenum">
              <a:rPr lang="en-GB" smtClean="0"/>
              <a:t>‹#›</a:t>
            </a:fld>
            <a:endParaRPr lang="en-GB"/>
          </a:p>
        </p:txBody>
      </p:sp>
    </p:spTree>
    <p:extLst>
      <p:ext uri="{BB962C8B-B14F-4D97-AF65-F5344CB8AC3E}">
        <p14:creationId xmlns:p14="http://schemas.microsoft.com/office/powerpoint/2010/main" val="1225144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B4922-64E1-BDFA-55BE-F6BB60350798}"/>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CB0BEDA-F77E-C6C7-F1C3-18F758B5A0D1}"/>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B1F558E-6220-6F95-2EF4-5A2523073A2D}"/>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59860C20-32C9-3162-35CF-7A714930F497}"/>
              </a:ext>
            </a:extLst>
          </p:cNvPr>
          <p:cNvSpPr>
            <a:spLocks noGrp="1"/>
          </p:cNvSpPr>
          <p:nvPr>
            <p:ph type="dt" sz="half" idx="10"/>
          </p:nvPr>
        </p:nvSpPr>
        <p:spPr/>
        <p:txBody>
          <a:bodyPr/>
          <a:lstStyle/>
          <a:p>
            <a:fld id="{AF35B178-B3F2-4749-9604-39077576561F}" type="datetimeFigureOut">
              <a:rPr lang="en-GB" smtClean="0"/>
              <a:t>08/11/2022</a:t>
            </a:fld>
            <a:endParaRPr lang="en-GB"/>
          </a:p>
        </p:txBody>
      </p:sp>
      <p:sp>
        <p:nvSpPr>
          <p:cNvPr id="6" name="Footer Placeholder 5">
            <a:extLst>
              <a:ext uri="{FF2B5EF4-FFF2-40B4-BE49-F238E27FC236}">
                <a16:creationId xmlns:a16="http://schemas.microsoft.com/office/drawing/2014/main" id="{2F01A622-12CB-C287-66CF-7A066531194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19C5859-3661-DD68-3B12-F2888D295025}"/>
              </a:ext>
            </a:extLst>
          </p:cNvPr>
          <p:cNvSpPr>
            <a:spLocks noGrp="1"/>
          </p:cNvSpPr>
          <p:nvPr>
            <p:ph type="sldNum" sz="quarter" idx="12"/>
          </p:nvPr>
        </p:nvSpPr>
        <p:spPr/>
        <p:txBody>
          <a:bodyPr/>
          <a:lstStyle/>
          <a:p>
            <a:fld id="{C5A84F77-60C6-44DC-B810-F0E6C69A1DE3}" type="slidenum">
              <a:rPr lang="en-GB" smtClean="0"/>
              <a:t>‹#›</a:t>
            </a:fld>
            <a:endParaRPr lang="en-GB"/>
          </a:p>
        </p:txBody>
      </p:sp>
    </p:spTree>
    <p:extLst>
      <p:ext uri="{BB962C8B-B14F-4D97-AF65-F5344CB8AC3E}">
        <p14:creationId xmlns:p14="http://schemas.microsoft.com/office/powerpoint/2010/main" val="2616502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74349-5E1A-B855-C696-1E78F25EF6ED}"/>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8C61928-64FE-CE38-3B95-318CCAA4E98E}"/>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a:extLst>
              <a:ext uri="{FF2B5EF4-FFF2-40B4-BE49-F238E27FC236}">
                <a16:creationId xmlns:a16="http://schemas.microsoft.com/office/drawing/2014/main" id="{B323D98F-ABD4-9CD5-051F-F0A6F1A28776}"/>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CB8ED187-6881-6DF2-0E4E-52065B72FE17}"/>
              </a:ext>
            </a:extLst>
          </p:cNvPr>
          <p:cNvSpPr>
            <a:spLocks noGrp="1"/>
          </p:cNvSpPr>
          <p:nvPr>
            <p:ph type="dt" sz="half" idx="10"/>
          </p:nvPr>
        </p:nvSpPr>
        <p:spPr/>
        <p:txBody>
          <a:bodyPr/>
          <a:lstStyle/>
          <a:p>
            <a:fld id="{AF35B178-B3F2-4749-9604-39077576561F}" type="datetimeFigureOut">
              <a:rPr lang="en-GB" smtClean="0"/>
              <a:t>08/11/2022</a:t>
            </a:fld>
            <a:endParaRPr lang="en-GB"/>
          </a:p>
        </p:txBody>
      </p:sp>
      <p:sp>
        <p:nvSpPr>
          <p:cNvPr id="6" name="Footer Placeholder 5">
            <a:extLst>
              <a:ext uri="{FF2B5EF4-FFF2-40B4-BE49-F238E27FC236}">
                <a16:creationId xmlns:a16="http://schemas.microsoft.com/office/drawing/2014/main" id="{8E7968B0-E887-F223-5640-26C7AB6E614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9A3E9B9-239D-C8DD-4936-7483D094267C}"/>
              </a:ext>
            </a:extLst>
          </p:cNvPr>
          <p:cNvSpPr>
            <a:spLocks noGrp="1"/>
          </p:cNvSpPr>
          <p:nvPr>
            <p:ph type="sldNum" sz="quarter" idx="12"/>
          </p:nvPr>
        </p:nvSpPr>
        <p:spPr/>
        <p:txBody>
          <a:bodyPr/>
          <a:lstStyle/>
          <a:p>
            <a:fld id="{C5A84F77-60C6-44DC-B810-F0E6C69A1DE3}" type="slidenum">
              <a:rPr lang="en-GB" smtClean="0"/>
              <a:t>‹#›</a:t>
            </a:fld>
            <a:endParaRPr lang="en-GB"/>
          </a:p>
        </p:txBody>
      </p:sp>
    </p:spTree>
    <p:extLst>
      <p:ext uri="{BB962C8B-B14F-4D97-AF65-F5344CB8AC3E}">
        <p14:creationId xmlns:p14="http://schemas.microsoft.com/office/powerpoint/2010/main" val="1934427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8B60714-ABE5-0FEF-3247-D35D12DDF5ED}"/>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A15A6AD-7CB0-516A-9F04-3B75352D1F50}"/>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FF349D7-D757-DD37-815D-F05BACF57EDA}"/>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F35B178-B3F2-4749-9604-39077576561F}" type="datetimeFigureOut">
              <a:rPr lang="en-GB" smtClean="0"/>
              <a:t>08/11/2022</a:t>
            </a:fld>
            <a:endParaRPr lang="en-GB"/>
          </a:p>
        </p:txBody>
      </p:sp>
      <p:sp>
        <p:nvSpPr>
          <p:cNvPr id="5" name="Footer Placeholder 4">
            <a:extLst>
              <a:ext uri="{FF2B5EF4-FFF2-40B4-BE49-F238E27FC236}">
                <a16:creationId xmlns:a16="http://schemas.microsoft.com/office/drawing/2014/main" id="{30E8DE9F-7AA1-BEF8-7BCB-0CB41D48817F}"/>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C6AD52F-BC06-134B-AC30-292BA909E6D5}"/>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5A84F77-60C6-44DC-B810-F0E6C69A1DE3}" type="slidenum">
              <a:rPr lang="en-GB" smtClean="0"/>
              <a:t>‹#›</a:t>
            </a:fld>
            <a:endParaRPr lang="en-GB"/>
          </a:p>
        </p:txBody>
      </p:sp>
    </p:spTree>
    <p:extLst>
      <p:ext uri="{BB962C8B-B14F-4D97-AF65-F5344CB8AC3E}">
        <p14:creationId xmlns:p14="http://schemas.microsoft.com/office/powerpoint/2010/main" val="1989872039"/>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79" r:id="rId13"/>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356ABE6-8EB6-7E49-8422-2E591CB732EA}"/>
              </a:ext>
            </a:extLst>
          </p:cNvPr>
          <p:cNvSpPr>
            <a:spLocks noGrp="1"/>
          </p:cNvSpPr>
          <p:nvPr>
            <p:ph type="body" sz="quarter" idx="10"/>
          </p:nvPr>
        </p:nvSpPr>
        <p:spPr>
          <a:xfrm>
            <a:off x="540004" y="2066289"/>
            <a:ext cx="4128951" cy="551433"/>
          </a:xfrm>
        </p:spPr>
        <p:txBody>
          <a:bodyPr/>
          <a:lstStyle/>
          <a:p>
            <a:r>
              <a:rPr lang="en-US" dirty="0"/>
              <a:t>Stagecoach East</a:t>
            </a:r>
          </a:p>
        </p:txBody>
      </p:sp>
      <p:sp>
        <p:nvSpPr>
          <p:cNvPr id="3" name="Text Placeholder 2">
            <a:extLst>
              <a:ext uri="{FF2B5EF4-FFF2-40B4-BE49-F238E27FC236}">
                <a16:creationId xmlns:a16="http://schemas.microsoft.com/office/drawing/2014/main" id="{8E48D328-8DDB-8946-9A42-D98C50994614}"/>
              </a:ext>
            </a:extLst>
          </p:cNvPr>
          <p:cNvSpPr>
            <a:spLocks noGrp="1"/>
          </p:cNvSpPr>
          <p:nvPr>
            <p:ph type="body" sz="quarter" idx="11"/>
          </p:nvPr>
        </p:nvSpPr>
        <p:spPr>
          <a:xfrm>
            <a:off x="540003" y="2873166"/>
            <a:ext cx="7344691" cy="1046163"/>
          </a:xfrm>
        </p:spPr>
        <p:txBody>
          <a:bodyPr>
            <a:normAutofit/>
          </a:bodyPr>
          <a:lstStyle/>
          <a:p>
            <a:r>
              <a:rPr lang="en-US" sz="2800" dirty="0" err="1"/>
              <a:t>Northstowe</a:t>
            </a:r>
            <a:r>
              <a:rPr lang="en-US" sz="2800" dirty="0"/>
              <a:t> Community Forum</a:t>
            </a:r>
          </a:p>
        </p:txBody>
      </p:sp>
      <p:sp>
        <p:nvSpPr>
          <p:cNvPr id="4" name="Text Placeholder 3">
            <a:extLst>
              <a:ext uri="{FF2B5EF4-FFF2-40B4-BE49-F238E27FC236}">
                <a16:creationId xmlns:a16="http://schemas.microsoft.com/office/drawing/2014/main" id="{A6544A54-A984-3C4F-97F3-1BF04A406D1C}"/>
              </a:ext>
            </a:extLst>
          </p:cNvPr>
          <p:cNvSpPr>
            <a:spLocks noGrp="1"/>
          </p:cNvSpPr>
          <p:nvPr>
            <p:ph type="body" sz="quarter" idx="12"/>
          </p:nvPr>
        </p:nvSpPr>
        <p:spPr>
          <a:xfrm>
            <a:off x="547158" y="5851600"/>
            <a:ext cx="7265202" cy="326163"/>
          </a:xfrm>
        </p:spPr>
        <p:txBody>
          <a:bodyPr>
            <a:noAutofit/>
          </a:bodyPr>
          <a:lstStyle/>
          <a:p>
            <a:r>
              <a:rPr lang="en-US" sz="1400" dirty="0"/>
              <a:t> </a:t>
            </a:r>
          </a:p>
          <a:p>
            <a:r>
              <a:rPr lang="en-US" sz="1400" dirty="0"/>
              <a:t>November 2022</a:t>
            </a:r>
          </a:p>
        </p:txBody>
      </p:sp>
    </p:spTree>
    <p:extLst>
      <p:ext uri="{BB962C8B-B14F-4D97-AF65-F5344CB8AC3E}">
        <p14:creationId xmlns:p14="http://schemas.microsoft.com/office/powerpoint/2010/main" val="2237107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00000000-0008-0000-0400-000002000000}"/>
              </a:ext>
            </a:extLst>
          </p:cNvPr>
          <p:cNvGraphicFramePr>
            <a:graphicFrameLocks noGrp="1"/>
          </p:cNvGraphicFramePr>
          <p:nvPr>
            <p:extLst>
              <p:ext uri="{D42A27DB-BD31-4B8C-83A1-F6EECF244321}">
                <p14:modId xmlns:p14="http://schemas.microsoft.com/office/powerpoint/2010/main" val="3528083055"/>
              </p:ext>
            </p:extLst>
          </p:nvPr>
        </p:nvGraphicFramePr>
        <p:xfrm>
          <a:off x="0" y="0"/>
          <a:ext cx="9144000" cy="6858000"/>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a:extLst>
              <a:ext uri="{FF2B5EF4-FFF2-40B4-BE49-F238E27FC236}">
                <a16:creationId xmlns:a16="http://schemas.microsoft.com/office/drawing/2014/main" id="{77DCA69A-B145-C08F-1607-5CA93E4B7286}"/>
              </a:ext>
            </a:extLst>
          </p:cNvPr>
          <p:cNvSpPr txBox="1"/>
          <p:nvPr/>
        </p:nvSpPr>
        <p:spPr>
          <a:xfrm>
            <a:off x="8244408" y="1988840"/>
            <a:ext cx="1463862" cy="369332"/>
          </a:xfrm>
          <a:prstGeom prst="rect">
            <a:avLst/>
          </a:prstGeom>
          <a:noFill/>
        </p:spPr>
        <p:txBody>
          <a:bodyPr wrap="square" rtlCol="0">
            <a:spAutoFit/>
          </a:bodyPr>
          <a:lstStyle/>
          <a:p>
            <a:r>
              <a:rPr lang="en-GB" sz="900" dirty="0"/>
              <a:t>Residual COVID</a:t>
            </a:r>
          </a:p>
          <a:p>
            <a:r>
              <a:rPr lang="en-GB" sz="900" dirty="0"/>
              <a:t>restrictions</a:t>
            </a:r>
          </a:p>
        </p:txBody>
      </p:sp>
      <p:sp>
        <p:nvSpPr>
          <p:cNvPr id="4" name="TextBox 3">
            <a:extLst>
              <a:ext uri="{FF2B5EF4-FFF2-40B4-BE49-F238E27FC236}">
                <a16:creationId xmlns:a16="http://schemas.microsoft.com/office/drawing/2014/main" id="{2DCE3565-3A54-B916-A688-94CCE8B1341C}"/>
              </a:ext>
            </a:extLst>
          </p:cNvPr>
          <p:cNvSpPr txBox="1"/>
          <p:nvPr/>
        </p:nvSpPr>
        <p:spPr>
          <a:xfrm>
            <a:off x="8244408" y="2348880"/>
            <a:ext cx="627095" cy="369332"/>
          </a:xfrm>
          <a:prstGeom prst="rect">
            <a:avLst/>
          </a:prstGeom>
          <a:noFill/>
        </p:spPr>
        <p:txBody>
          <a:bodyPr wrap="none" rtlCol="0">
            <a:spAutoFit/>
          </a:bodyPr>
          <a:lstStyle/>
          <a:p>
            <a:r>
              <a:rPr lang="en-GB" sz="900" dirty="0"/>
              <a:t>Omicron</a:t>
            </a:r>
          </a:p>
          <a:p>
            <a:r>
              <a:rPr lang="en-GB" sz="900" dirty="0"/>
              <a:t>Guidance</a:t>
            </a:r>
          </a:p>
        </p:txBody>
      </p:sp>
      <p:sp>
        <p:nvSpPr>
          <p:cNvPr id="6" name="TextBox 5">
            <a:extLst>
              <a:ext uri="{FF2B5EF4-FFF2-40B4-BE49-F238E27FC236}">
                <a16:creationId xmlns:a16="http://schemas.microsoft.com/office/drawing/2014/main" id="{91F4C7DB-4F5B-FE44-93A3-1B81777C8B3B}"/>
              </a:ext>
            </a:extLst>
          </p:cNvPr>
          <p:cNvSpPr txBox="1"/>
          <p:nvPr/>
        </p:nvSpPr>
        <p:spPr>
          <a:xfrm>
            <a:off x="8244408" y="2708920"/>
            <a:ext cx="806631" cy="230832"/>
          </a:xfrm>
          <a:prstGeom prst="rect">
            <a:avLst/>
          </a:prstGeom>
          <a:noFill/>
        </p:spPr>
        <p:txBody>
          <a:bodyPr wrap="none" rtlCol="0">
            <a:spAutoFit/>
          </a:bodyPr>
          <a:lstStyle/>
          <a:p>
            <a:r>
              <a:rPr lang="en-GB" sz="900" dirty="0"/>
              <a:t>Storm Eunice</a:t>
            </a:r>
          </a:p>
        </p:txBody>
      </p:sp>
      <p:sp>
        <p:nvSpPr>
          <p:cNvPr id="3" name="Rectangle 2">
            <a:extLst>
              <a:ext uri="{FF2B5EF4-FFF2-40B4-BE49-F238E27FC236}">
                <a16:creationId xmlns:a16="http://schemas.microsoft.com/office/drawing/2014/main" id="{FE90DF88-9266-8FDF-9E02-10959C201599}"/>
              </a:ext>
            </a:extLst>
          </p:cNvPr>
          <p:cNvSpPr/>
          <p:nvPr/>
        </p:nvSpPr>
        <p:spPr>
          <a:xfrm>
            <a:off x="7884368" y="2797336"/>
            <a:ext cx="270000" cy="54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0D5CE384-2B75-45B2-6668-E989C9A55F26}"/>
              </a:ext>
            </a:extLst>
          </p:cNvPr>
          <p:cNvSpPr/>
          <p:nvPr/>
        </p:nvSpPr>
        <p:spPr>
          <a:xfrm>
            <a:off x="7884368" y="2492896"/>
            <a:ext cx="270000" cy="54000"/>
          </a:xfrm>
          <a:prstGeom prst="rect">
            <a:avLst/>
          </a:prstGeom>
          <a:solidFill>
            <a:srgbClr val="99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0A794BC8-6844-C6DB-FE9C-C370DB91DC96}"/>
              </a:ext>
            </a:extLst>
          </p:cNvPr>
          <p:cNvSpPr/>
          <p:nvPr/>
        </p:nvSpPr>
        <p:spPr>
          <a:xfrm>
            <a:off x="7884368" y="2146506"/>
            <a:ext cx="270000" cy="54000"/>
          </a:xfrm>
          <a:prstGeom prst="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82965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67544" y="722832"/>
            <a:ext cx="4076180" cy="534121"/>
          </a:xfrm>
        </p:spPr>
        <p:txBody>
          <a:bodyPr/>
          <a:lstStyle/>
          <a:p>
            <a:r>
              <a:rPr lang="en-GB" sz="3200" dirty="0"/>
              <a:t>What have we done ?</a:t>
            </a:r>
          </a:p>
        </p:txBody>
      </p:sp>
      <p:sp>
        <p:nvSpPr>
          <p:cNvPr id="3" name="Text Placeholder 3">
            <a:extLst>
              <a:ext uri="{FF2B5EF4-FFF2-40B4-BE49-F238E27FC236}">
                <a16:creationId xmlns:a16="http://schemas.microsoft.com/office/drawing/2014/main" id="{73BAABBB-E500-415C-0CCB-C825D095704C}"/>
              </a:ext>
            </a:extLst>
          </p:cNvPr>
          <p:cNvSpPr txBox="1">
            <a:spLocks/>
          </p:cNvSpPr>
          <p:nvPr/>
        </p:nvSpPr>
        <p:spPr>
          <a:xfrm>
            <a:off x="683568" y="1628800"/>
            <a:ext cx="7416824" cy="3816424"/>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Aft>
                <a:spcPts val="900"/>
              </a:spcAft>
              <a:buNone/>
            </a:pPr>
            <a:endParaRPr lang="en-GB" sz="2400" dirty="0">
              <a:latin typeface="StagecoachCircular" panose="02010504010101010104" pitchFamily="50" charset="0"/>
              <a:cs typeface="StagecoachCircular" panose="02010504010101010104" pitchFamily="50" charset="0"/>
            </a:endParaRPr>
          </a:p>
          <a:p>
            <a:pPr marL="214313" indent="-214313">
              <a:spcAft>
                <a:spcPts val="900"/>
              </a:spcAft>
            </a:pPr>
            <a:endParaRPr lang="en-GB" sz="1050" dirty="0">
              <a:latin typeface="StagecoachCircular" panose="02010504010101010104" pitchFamily="50" charset="0"/>
              <a:cs typeface="StagecoachCircular" panose="02010504010101010104" pitchFamily="50" charset="0"/>
            </a:endParaRPr>
          </a:p>
          <a:p>
            <a:pPr marL="214313" indent="-214313">
              <a:spcAft>
                <a:spcPts val="450"/>
              </a:spcAft>
            </a:pPr>
            <a:endParaRPr lang="en-GB" sz="1050" dirty="0">
              <a:latin typeface="StagecoachCircular" panose="02010504010101010104" pitchFamily="50" charset="0"/>
              <a:cs typeface="StagecoachCircular" panose="02010504010101010104" pitchFamily="50" charset="0"/>
            </a:endParaRPr>
          </a:p>
          <a:p>
            <a:pPr marL="214313" indent="-214313">
              <a:spcAft>
                <a:spcPts val="450"/>
              </a:spcAft>
            </a:pPr>
            <a:endParaRPr lang="en-GB" sz="1350" dirty="0">
              <a:latin typeface="StagecoachCircular" panose="02010504010101010104" pitchFamily="50" charset="0"/>
              <a:cs typeface="StagecoachCircular" panose="02010504010101010104" pitchFamily="50" charset="0"/>
            </a:endParaRPr>
          </a:p>
          <a:p>
            <a:pPr marL="214313" indent="-214313">
              <a:spcAft>
                <a:spcPts val="450"/>
              </a:spcAft>
            </a:pPr>
            <a:endParaRPr lang="en-GB" sz="1350" dirty="0">
              <a:latin typeface="StagecoachCircular" panose="02010504010101010104" pitchFamily="50" charset="0"/>
              <a:cs typeface="StagecoachCircular" panose="02010504010101010104" pitchFamily="50" charset="0"/>
            </a:endParaRPr>
          </a:p>
        </p:txBody>
      </p:sp>
      <p:sp>
        <p:nvSpPr>
          <p:cNvPr id="10" name="TextBox 9">
            <a:extLst>
              <a:ext uri="{FF2B5EF4-FFF2-40B4-BE49-F238E27FC236}">
                <a16:creationId xmlns:a16="http://schemas.microsoft.com/office/drawing/2014/main" id="{DA647133-08BD-393C-AF42-D4078DF61F55}"/>
              </a:ext>
            </a:extLst>
          </p:cNvPr>
          <p:cNvSpPr txBox="1"/>
          <p:nvPr/>
        </p:nvSpPr>
        <p:spPr>
          <a:xfrm>
            <a:off x="467544" y="1484784"/>
            <a:ext cx="8352928" cy="4308872"/>
          </a:xfrm>
          <a:prstGeom prst="rect">
            <a:avLst/>
          </a:prstGeom>
          <a:noFill/>
        </p:spPr>
        <p:txBody>
          <a:bodyPr wrap="square" rtlCol="0">
            <a:spAutoFit/>
          </a:bodyPr>
          <a:lstStyle/>
          <a:p>
            <a:pPr marL="285750" indent="-285750">
              <a:buFont typeface="Arial" panose="020B0604020202020204" pitchFamily="34" charset="0"/>
              <a:buChar char="•"/>
            </a:pPr>
            <a:r>
              <a:rPr lang="en-GB" sz="1600" dirty="0"/>
              <a:t>In April/May 2022 we followed Department for Transport instructions to undertake route reviews with local authorities in this area</a:t>
            </a:r>
          </a:p>
          <a:p>
            <a:endParaRPr lang="en-GB" sz="1600" dirty="0"/>
          </a:p>
          <a:p>
            <a:pPr marL="285750" indent="-285750">
              <a:buFont typeface="Arial" panose="020B0604020202020204" pitchFamily="34" charset="0"/>
              <a:buChar char="•"/>
            </a:pPr>
            <a:r>
              <a:rPr lang="en-GB" sz="1600" dirty="0"/>
              <a:t>The aim of this was to determine which services were commercial (green) ; loss making but had the potential to cover their costs (amber) ; loss making will little chance of recovering that position (red)</a:t>
            </a:r>
          </a:p>
          <a:p>
            <a:endParaRPr lang="en-GB" sz="1600" dirty="0"/>
          </a:p>
          <a:p>
            <a:pPr marL="285750" indent="-285750">
              <a:buFont typeface="Arial" panose="020B0604020202020204" pitchFamily="34" charset="0"/>
              <a:buChar char="•"/>
            </a:pPr>
            <a:r>
              <a:rPr lang="en-GB" sz="1600" dirty="0"/>
              <a:t>In June 2022 we shared with the Cambridgeshire and Peterborough Combined Authority (CPCA) details of:-</a:t>
            </a:r>
          </a:p>
          <a:p>
            <a:r>
              <a:rPr lang="en-GB" sz="1600" dirty="0"/>
              <a:t>	(</a:t>
            </a:r>
            <a:r>
              <a:rPr lang="en-GB" sz="1600" dirty="0" err="1"/>
              <a:t>i</a:t>
            </a:r>
            <a:r>
              <a:rPr lang="en-GB" sz="1600" dirty="0"/>
              <a:t>)    18 – red routes; cost subsidy per passenger of £12; little chance of further recovery</a:t>
            </a:r>
          </a:p>
          <a:p>
            <a:endParaRPr lang="en-GB" sz="1600" dirty="0"/>
          </a:p>
          <a:p>
            <a:pPr marL="1314450" lvl="2" indent="-400050">
              <a:buAutoNum type="romanLcParenBoth" startAt="2"/>
            </a:pPr>
            <a:r>
              <a:rPr lang="en-GB" sz="1600" dirty="0"/>
              <a:t>22 amber routes ; cost subsidy per passenger of £0.67 and so capable of recovery</a:t>
            </a:r>
          </a:p>
          <a:p>
            <a:endParaRPr lang="en-GB" sz="1600" dirty="0"/>
          </a:p>
          <a:p>
            <a:pPr marL="285750" indent="-285750">
              <a:buFont typeface="Arial" panose="020B0604020202020204" pitchFamily="34" charset="0"/>
              <a:buChar char="•"/>
            </a:pPr>
            <a:r>
              <a:rPr lang="en-GB" sz="1600" dirty="0"/>
              <a:t>Further discussions then continued to try and come up with options</a:t>
            </a:r>
          </a:p>
          <a:p>
            <a:endParaRPr lang="en-GB" sz="1600" dirty="0"/>
          </a:p>
          <a:p>
            <a:pPr marL="285750" indent="-285750">
              <a:buFont typeface="Arial" panose="020B0604020202020204" pitchFamily="34" charset="0"/>
              <a:buChar char="•"/>
            </a:pPr>
            <a:r>
              <a:rPr lang="en-GB" sz="1600" dirty="0"/>
              <a:t>Historically Citi 5 has not performed well. Pre Covid, p12 19/20 saw losses of over £100k</a:t>
            </a:r>
          </a:p>
          <a:p>
            <a:endParaRPr lang="en-GB" dirty="0"/>
          </a:p>
        </p:txBody>
      </p:sp>
    </p:spTree>
    <p:extLst>
      <p:ext uri="{BB962C8B-B14F-4D97-AF65-F5344CB8AC3E}">
        <p14:creationId xmlns:p14="http://schemas.microsoft.com/office/powerpoint/2010/main" val="376209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95820" y="498255"/>
            <a:ext cx="4076180" cy="534121"/>
          </a:xfrm>
        </p:spPr>
        <p:txBody>
          <a:bodyPr/>
          <a:lstStyle/>
          <a:p>
            <a:r>
              <a:rPr lang="en-GB" sz="3200" dirty="0"/>
              <a:t>What have we done ?</a:t>
            </a:r>
          </a:p>
        </p:txBody>
      </p:sp>
      <p:sp>
        <p:nvSpPr>
          <p:cNvPr id="3" name="Text Placeholder 3">
            <a:extLst>
              <a:ext uri="{FF2B5EF4-FFF2-40B4-BE49-F238E27FC236}">
                <a16:creationId xmlns:a16="http://schemas.microsoft.com/office/drawing/2014/main" id="{73BAABBB-E500-415C-0CCB-C825D095704C}"/>
              </a:ext>
            </a:extLst>
          </p:cNvPr>
          <p:cNvSpPr txBox="1">
            <a:spLocks/>
          </p:cNvSpPr>
          <p:nvPr/>
        </p:nvSpPr>
        <p:spPr>
          <a:xfrm>
            <a:off x="683568" y="1628800"/>
            <a:ext cx="7416824" cy="3816424"/>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Aft>
                <a:spcPts val="900"/>
              </a:spcAft>
              <a:buNone/>
            </a:pPr>
            <a:endParaRPr lang="en-GB" sz="2400" dirty="0">
              <a:latin typeface="StagecoachCircular" panose="02010504010101010104" pitchFamily="50" charset="0"/>
              <a:cs typeface="StagecoachCircular" panose="02010504010101010104" pitchFamily="50" charset="0"/>
            </a:endParaRPr>
          </a:p>
          <a:p>
            <a:pPr marL="214313" indent="-214313">
              <a:spcAft>
                <a:spcPts val="900"/>
              </a:spcAft>
            </a:pPr>
            <a:endParaRPr lang="en-GB" sz="1050" dirty="0">
              <a:latin typeface="StagecoachCircular" panose="02010504010101010104" pitchFamily="50" charset="0"/>
              <a:cs typeface="StagecoachCircular" panose="02010504010101010104" pitchFamily="50" charset="0"/>
            </a:endParaRPr>
          </a:p>
          <a:p>
            <a:pPr marL="214313" indent="-214313">
              <a:spcAft>
                <a:spcPts val="450"/>
              </a:spcAft>
            </a:pPr>
            <a:endParaRPr lang="en-GB" sz="1050" dirty="0">
              <a:latin typeface="StagecoachCircular" panose="02010504010101010104" pitchFamily="50" charset="0"/>
              <a:cs typeface="StagecoachCircular" panose="02010504010101010104" pitchFamily="50" charset="0"/>
            </a:endParaRPr>
          </a:p>
          <a:p>
            <a:pPr marL="214313" indent="-214313">
              <a:spcAft>
                <a:spcPts val="450"/>
              </a:spcAft>
            </a:pPr>
            <a:endParaRPr lang="en-GB" sz="1350" dirty="0">
              <a:latin typeface="StagecoachCircular" panose="02010504010101010104" pitchFamily="50" charset="0"/>
              <a:cs typeface="StagecoachCircular" panose="02010504010101010104" pitchFamily="50" charset="0"/>
            </a:endParaRPr>
          </a:p>
          <a:p>
            <a:pPr marL="214313" indent="-214313">
              <a:spcAft>
                <a:spcPts val="450"/>
              </a:spcAft>
            </a:pPr>
            <a:endParaRPr lang="en-GB" sz="1350" dirty="0">
              <a:latin typeface="StagecoachCircular" panose="02010504010101010104" pitchFamily="50" charset="0"/>
              <a:cs typeface="StagecoachCircular" panose="02010504010101010104" pitchFamily="50" charset="0"/>
            </a:endParaRPr>
          </a:p>
        </p:txBody>
      </p:sp>
      <p:sp>
        <p:nvSpPr>
          <p:cNvPr id="10" name="TextBox 9">
            <a:extLst>
              <a:ext uri="{FF2B5EF4-FFF2-40B4-BE49-F238E27FC236}">
                <a16:creationId xmlns:a16="http://schemas.microsoft.com/office/drawing/2014/main" id="{DA647133-08BD-393C-AF42-D4078DF61F55}"/>
              </a:ext>
            </a:extLst>
          </p:cNvPr>
          <p:cNvSpPr txBox="1"/>
          <p:nvPr/>
        </p:nvSpPr>
        <p:spPr>
          <a:xfrm>
            <a:off x="467544" y="1032376"/>
            <a:ext cx="8208912" cy="5293757"/>
          </a:xfrm>
          <a:prstGeom prst="rect">
            <a:avLst/>
          </a:prstGeom>
          <a:noFill/>
        </p:spPr>
        <p:txBody>
          <a:bodyPr wrap="square" rtlCol="0">
            <a:spAutoFit/>
          </a:bodyPr>
          <a:lstStyle/>
          <a:p>
            <a:pPr marL="285750" indent="-285750">
              <a:buFont typeface="Arial" panose="020B0604020202020204" pitchFamily="34" charset="0"/>
              <a:buChar char="•"/>
            </a:pPr>
            <a:r>
              <a:rPr lang="en-GB" sz="1600" dirty="0"/>
              <a:t>Citi 5 and 6 are modelled to lose over £500k</a:t>
            </a:r>
          </a:p>
          <a:p>
            <a:endParaRPr lang="en-GB" sz="1600" dirty="0"/>
          </a:p>
          <a:p>
            <a:pPr marL="285750" indent="-285750">
              <a:buFont typeface="Arial" panose="020B0604020202020204" pitchFamily="34" charset="0"/>
              <a:buChar char="•"/>
            </a:pPr>
            <a:r>
              <a:rPr lang="en-GB" sz="1600" dirty="0"/>
              <a:t>We have classed them as an amber route because we feel that:-</a:t>
            </a:r>
          </a:p>
          <a:p>
            <a:r>
              <a:rPr lang="en-GB" sz="1600" dirty="0"/>
              <a:t>      (</a:t>
            </a:r>
            <a:r>
              <a:rPr lang="en-GB" sz="1600" dirty="0" err="1"/>
              <a:t>i</a:t>
            </a:r>
            <a:r>
              <a:rPr lang="en-GB" sz="1600" dirty="0"/>
              <a:t>)   marketing the 5 hard in </a:t>
            </a:r>
            <a:r>
              <a:rPr lang="en-GB" sz="1600" dirty="0" err="1"/>
              <a:t>Northstowe</a:t>
            </a:r>
            <a:r>
              <a:rPr lang="en-GB" sz="1600" dirty="0"/>
              <a:t> will deliver</a:t>
            </a:r>
          </a:p>
          <a:p>
            <a:r>
              <a:rPr lang="en-GB" sz="1600" dirty="0"/>
              <a:t>      (ii)  the new 6 service levels allow us to cover costs</a:t>
            </a:r>
          </a:p>
          <a:p>
            <a:endParaRPr lang="en-GB" sz="1600" dirty="0"/>
          </a:p>
          <a:p>
            <a:pPr marL="285750" indent="-285750">
              <a:buFont typeface="Arial" panose="020B0604020202020204" pitchFamily="34" charset="0"/>
              <a:buChar char="•"/>
            </a:pPr>
            <a:r>
              <a:rPr lang="en-GB" sz="1600" dirty="0"/>
              <a:t>On the Busway, we have introduced a couple of new journeys but we are truly sorry that we have not yet been able to do more and offer our customers the level of service we want to offer</a:t>
            </a:r>
          </a:p>
          <a:p>
            <a:endParaRPr lang="en-GB" sz="1600" dirty="0"/>
          </a:p>
          <a:p>
            <a:pPr marL="285750" indent="-285750">
              <a:buFont typeface="Arial" panose="020B0604020202020204" pitchFamily="34" charset="0"/>
              <a:buChar char="•"/>
            </a:pPr>
            <a:r>
              <a:rPr lang="en-GB" sz="1600" dirty="0"/>
              <a:t>Like all bus companies nationally, we are struggling to retain staff.  Competition from HGV and other sectors like supermarket deliveries, have hit us hard</a:t>
            </a:r>
          </a:p>
          <a:p>
            <a:endParaRPr lang="en-GB" sz="1600" dirty="0"/>
          </a:p>
          <a:p>
            <a:pPr marL="285750" indent="-285750">
              <a:buFont typeface="Arial" panose="020B0604020202020204" pitchFamily="34" charset="0"/>
              <a:buChar char="•"/>
            </a:pPr>
            <a:r>
              <a:rPr lang="en-GB" sz="1600" dirty="0"/>
              <a:t>To try and combat this we have, offered the best possible pay deal we can to our colleagues; adjusted shifts to try and improve work life balance and taken every step we can to invest in our people and for them to feel they are part of a family which has a long term future</a:t>
            </a:r>
          </a:p>
          <a:p>
            <a:endParaRPr lang="en-GB" sz="1600" dirty="0"/>
          </a:p>
          <a:p>
            <a:pPr marL="285750" indent="-285750">
              <a:buFont typeface="Arial" panose="020B0604020202020204" pitchFamily="34" charset="0"/>
              <a:buChar char="•"/>
            </a:pPr>
            <a:r>
              <a:rPr lang="en-GB" sz="1600" dirty="0"/>
              <a:t>We also now have a dedicated Recruitment Champion ; 10 training buses and train 07:00-19:00.  This has led to us having 25 people in the training school and 70 in the pipeline.  It takes though 12 weeks to fully train a driver</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612913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67544" y="722832"/>
            <a:ext cx="8747331" cy="534121"/>
          </a:xfrm>
        </p:spPr>
        <p:txBody>
          <a:bodyPr/>
          <a:lstStyle/>
          <a:p>
            <a:r>
              <a:rPr lang="en-GB" sz="3200" dirty="0"/>
              <a:t>Services in your area currently – myth busting</a:t>
            </a:r>
          </a:p>
        </p:txBody>
      </p:sp>
      <p:sp>
        <p:nvSpPr>
          <p:cNvPr id="3" name="Text Placeholder 3">
            <a:extLst>
              <a:ext uri="{FF2B5EF4-FFF2-40B4-BE49-F238E27FC236}">
                <a16:creationId xmlns:a16="http://schemas.microsoft.com/office/drawing/2014/main" id="{73BAABBB-E500-415C-0CCB-C825D095704C}"/>
              </a:ext>
            </a:extLst>
          </p:cNvPr>
          <p:cNvSpPr txBox="1">
            <a:spLocks/>
          </p:cNvSpPr>
          <p:nvPr/>
        </p:nvSpPr>
        <p:spPr>
          <a:xfrm>
            <a:off x="683568" y="1628800"/>
            <a:ext cx="7416824" cy="3816424"/>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Aft>
                <a:spcPts val="900"/>
              </a:spcAft>
              <a:buNone/>
            </a:pPr>
            <a:endParaRPr lang="en-GB" sz="2400" dirty="0">
              <a:latin typeface="StagecoachCircular" panose="02010504010101010104" pitchFamily="50" charset="0"/>
              <a:cs typeface="StagecoachCircular" panose="02010504010101010104" pitchFamily="50" charset="0"/>
            </a:endParaRPr>
          </a:p>
          <a:p>
            <a:pPr marL="214313" indent="-214313">
              <a:spcAft>
                <a:spcPts val="900"/>
              </a:spcAft>
            </a:pPr>
            <a:endParaRPr lang="en-GB" sz="1050" dirty="0">
              <a:latin typeface="StagecoachCircular" panose="02010504010101010104" pitchFamily="50" charset="0"/>
              <a:cs typeface="StagecoachCircular" panose="02010504010101010104" pitchFamily="50" charset="0"/>
            </a:endParaRPr>
          </a:p>
          <a:p>
            <a:pPr marL="214313" indent="-214313">
              <a:spcAft>
                <a:spcPts val="450"/>
              </a:spcAft>
            </a:pPr>
            <a:endParaRPr lang="en-GB" sz="1050" dirty="0">
              <a:latin typeface="StagecoachCircular" panose="02010504010101010104" pitchFamily="50" charset="0"/>
              <a:cs typeface="StagecoachCircular" panose="02010504010101010104" pitchFamily="50" charset="0"/>
            </a:endParaRPr>
          </a:p>
          <a:p>
            <a:pPr marL="214313" indent="-214313">
              <a:spcAft>
                <a:spcPts val="450"/>
              </a:spcAft>
            </a:pPr>
            <a:endParaRPr lang="en-GB" sz="1350" dirty="0">
              <a:latin typeface="StagecoachCircular" panose="02010504010101010104" pitchFamily="50" charset="0"/>
              <a:cs typeface="StagecoachCircular" panose="02010504010101010104" pitchFamily="50" charset="0"/>
            </a:endParaRPr>
          </a:p>
          <a:p>
            <a:pPr marL="214313" indent="-214313">
              <a:spcAft>
                <a:spcPts val="450"/>
              </a:spcAft>
            </a:pPr>
            <a:endParaRPr lang="en-GB" sz="1350" dirty="0">
              <a:latin typeface="StagecoachCircular" panose="02010504010101010104" pitchFamily="50" charset="0"/>
              <a:cs typeface="StagecoachCircular" panose="02010504010101010104" pitchFamily="50" charset="0"/>
            </a:endParaRPr>
          </a:p>
        </p:txBody>
      </p:sp>
      <p:sp>
        <p:nvSpPr>
          <p:cNvPr id="10" name="TextBox 9">
            <a:extLst>
              <a:ext uri="{FF2B5EF4-FFF2-40B4-BE49-F238E27FC236}">
                <a16:creationId xmlns:a16="http://schemas.microsoft.com/office/drawing/2014/main" id="{DA647133-08BD-393C-AF42-D4078DF61F55}"/>
              </a:ext>
            </a:extLst>
          </p:cNvPr>
          <p:cNvSpPr txBox="1"/>
          <p:nvPr/>
        </p:nvSpPr>
        <p:spPr>
          <a:xfrm>
            <a:off x="467544" y="1484784"/>
            <a:ext cx="8568952" cy="4924425"/>
          </a:xfrm>
          <a:prstGeom prst="rect">
            <a:avLst/>
          </a:prstGeom>
          <a:noFill/>
        </p:spPr>
        <p:txBody>
          <a:bodyPr wrap="square" rtlCol="0">
            <a:spAutoFit/>
          </a:bodyPr>
          <a:lstStyle/>
          <a:p>
            <a:pPr marL="342900" indent="-342900">
              <a:buFont typeface="+mj-lt"/>
              <a:buAutoNum type="arabicPeriod"/>
            </a:pPr>
            <a:r>
              <a:rPr lang="en-GB" sz="1400" b="1" i="1" dirty="0"/>
              <a:t>The buses are always full – surely passenger numbers now warrant more buses ?</a:t>
            </a:r>
          </a:p>
          <a:p>
            <a:endParaRPr lang="en-GB" sz="1400" dirty="0"/>
          </a:p>
          <a:p>
            <a:r>
              <a:rPr lang="en-GB" sz="1400" dirty="0"/>
              <a:t>         We monitor carefully all of our passenger numbers on a weekly basis.  Currently the Busway is at 78.7% of </a:t>
            </a:r>
          </a:p>
          <a:p>
            <a:r>
              <a:rPr lang="en-GB" sz="1400" dirty="0"/>
              <a:t>          pre COVID passenger numbers.  Sadly in the case of the 5/6 it is only at 54%.  Peak journeys may seem </a:t>
            </a:r>
          </a:p>
          <a:p>
            <a:r>
              <a:rPr lang="en-GB" sz="1400" dirty="0"/>
              <a:t>          busy but off peaks are not- concessionary passenger numbers have not recovered following the pandemic and </a:t>
            </a:r>
          </a:p>
          <a:p>
            <a:r>
              <a:rPr lang="en-GB" sz="1400" dirty="0"/>
              <a:t>          remain at 55% of pre-covid levels. Peak hour revenue does not cover the  operational cost of service alone.  </a:t>
            </a:r>
          </a:p>
          <a:p>
            <a:r>
              <a:rPr lang="en-GB" sz="1400" dirty="0"/>
              <a:t>          The new network is designed to reflect post-covid travel patterns to provide a sustainable network for the long   </a:t>
            </a:r>
          </a:p>
          <a:p>
            <a:r>
              <a:rPr lang="en-GB" sz="1400" dirty="0"/>
              <a:t>           term.</a:t>
            </a:r>
          </a:p>
          <a:p>
            <a:r>
              <a:rPr lang="en-GB" sz="1400" dirty="0"/>
              <a:t>   </a:t>
            </a:r>
          </a:p>
          <a:p>
            <a:r>
              <a:rPr lang="en-GB" sz="1400" dirty="0"/>
              <a:t>          As we see more customers come back, we can look to try and offer more.</a:t>
            </a:r>
          </a:p>
          <a:p>
            <a:endParaRPr lang="en-GB" sz="1400" dirty="0"/>
          </a:p>
          <a:p>
            <a:pPr marL="342900" indent="-342900">
              <a:buAutoNum type="arabicPeriod" startAt="2"/>
            </a:pPr>
            <a:r>
              <a:rPr lang="en-GB" sz="1400" b="1" i="1" dirty="0"/>
              <a:t>You are getting your BRG money – why do you need to change anything ?</a:t>
            </a:r>
          </a:p>
          <a:p>
            <a:endParaRPr lang="en-GB" sz="1400" dirty="0"/>
          </a:p>
          <a:p>
            <a:r>
              <a:rPr lang="en-GB" sz="1400" dirty="0"/>
              <a:t>         BRG funding is only currently guaranteed until December when the Government will undertake a review </a:t>
            </a:r>
          </a:p>
          <a:p>
            <a:r>
              <a:rPr lang="en-GB" sz="1400" dirty="0"/>
              <a:t>         of who gets the final 3 months.  We did consider matters carefully.  We really don’t like leaving </a:t>
            </a:r>
          </a:p>
          <a:p>
            <a:r>
              <a:rPr lang="en-GB" sz="1400" dirty="0"/>
              <a:t>         communities without a service and modelled a lot of options to try and avoid that ;  peak hour only </a:t>
            </a:r>
          </a:p>
          <a:p>
            <a:r>
              <a:rPr lang="en-GB" sz="1400" dirty="0"/>
              <a:t>         services; reduced day time services and other but none allowed us to close the gap for the 18 red routes.  </a:t>
            </a:r>
          </a:p>
          <a:p>
            <a:r>
              <a:rPr lang="en-GB" sz="1400" dirty="0"/>
              <a:t>         They did allow to take the £2.6 million risk on the 22 ambers, which include the 5 and 6.</a:t>
            </a:r>
          </a:p>
          <a:p>
            <a:endParaRPr lang="en-GB" sz="1400" dirty="0"/>
          </a:p>
          <a:p>
            <a:r>
              <a:rPr lang="en-GB" sz="1400" dirty="0"/>
              <a:t>          Keeping the status quo would therefore have not changed anything in terms of what ultimately needed   </a:t>
            </a:r>
          </a:p>
          <a:p>
            <a:r>
              <a:rPr lang="en-GB" sz="1400" dirty="0"/>
              <a:t>          to happen with the services.</a:t>
            </a:r>
            <a:r>
              <a:rPr lang="en-GB" sz="1600" dirty="0"/>
              <a:t>	</a:t>
            </a:r>
          </a:p>
          <a:p>
            <a:endParaRPr lang="en-GB" dirty="0"/>
          </a:p>
        </p:txBody>
      </p:sp>
    </p:spTree>
    <p:extLst>
      <p:ext uri="{BB962C8B-B14F-4D97-AF65-F5344CB8AC3E}">
        <p14:creationId xmlns:p14="http://schemas.microsoft.com/office/powerpoint/2010/main" val="25686164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67544" y="722832"/>
            <a:ext cx="6629507" cy="534121"/>
          </a:xfrm>
        </p:spPr>
        <p:txBody>
          <a:bodyPr/>
          <a:lstStyle/>
          <a:p>
            <a:r>
              <a:rPr lang="en-GB" sz="3200" dirty="0"/>
              <a:t>Services in your area from 30.10.22</a:t>
            </a:r>
          </a:p>
        </p:txBody>
      </p:sp>
      <p:sp>
        <p:nvSpPr>
          <p:cNvPr id="3" name="Text Placeholder 3">
            <a:extLst>
              <a:ext uri="{FF2B5EF4-FFF2-40B4-BE49-F238E27FC236}">
                <a16:creationId xmlns:a16="http://schemas.microsoft.com/office/drawing/2014/main" id="{73BAABBB-E500-415C-0CCB-C825D095704C}"/>
              </a:ext>
            </a:extLst>
          </p:cNvPr>
          <p:cNvSpPr txBox="1">
            <a:spLocks/>
          </p:cNvSpPr>
          <p:nvPr/>
        </p:nvSpPr>
        <p:spPr>
          <a:xfrm>
            <a:off x="683568" y="1628800"/>
            <a:ext cx="2232248" cy="3816424"/>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Aft>
                <a:spcPts val="900"/>
              </a:spcAft>
              <a:buNone/>
            </a:pPr>
            <a:endParaRPr lang="en-GB" sz="2400" dirty="0">
              <a:latin typeface="StagecoachCircular" panose="02010504010101010104" pitchFamily="50" charset="0"/>
              <a:cs typeface="StagecoachCircular" panose="02010504010101010104" pitchFamily="50" charset="0"/>
            </a:endParaRPr>
          </a:p>
          <a:p>
            <a:pPr marL="214313" indent="-214313">
              <a:spcAft>
                <a:spcPts val="900"/>
              </a:spcAft>
            </a:pPr>
            <a:endParaRPr lang="en-GB" sz="1050" dirty="0">
              <a:latin typeface="StagecoachCircular" panose="02010504010101010104" pitchFamily="50" charset="0"/>
              <a:cs typeface="StagecoachCircular" panose="02010504010101010104" pitchFamily="50" charset="0"/>
            </a:endParaRPr>
          </a:p>
          <a:p>
            <a:pPr marL="214313" indent="-214313">
              <a:spcAft>
                <a:spcPts val="450"/>
              </a:spcAft>
            </a:pPr>
            <a:endParaRPr lang="en-GB" sz="1050" dirty="0">
              <a:latin typeface="StagecoachCircular" panose="02010504010101010104" pitchFamily="50" charset="0"/>
              <a:cs typeface="StagecoachCircular" panose="02010504010101010104" pitchFamily="50" charset="0"/>
            </a:endParaRPr>
          </a:p>
          <a:p>
            <a:pPr marL="214313" indent="-214313">
              <a:spcAft>
                <a:spcPts val="450"/>
              </a:spcAft>
            </a:pPr>
            <a:endParaRPr lang="en-GB" sz="1350" dirty="0">
              <a:latin typeface="StagecoachCircular" panose="02010504010101010104" pitchFamily="50" charset="0"/>
              <a:cs typeface="StagecoachCircular" panose="02010504010101010104" pitchFamily="50" charset="0"/>
            </a:endParaRPr>
          </a:p>
          <a:p>
            <a:pPr marL="214313" indent="-214313">
              <a:spcAft>
                <a:spcPts val="450"/>
              </a:spcAft>
            </a:pPr>
            <a:endParaRPr lang="en-GB" sz="1350" dirty="0">
              <a:latin typeface="StagecoachCircular" panose="02010504010101010104" pitchFamily="50" charset="0"/>
              <a:cs typeface="StagecoachCircular" panose="02010504010101010104" pitchFamily="50" charset="0"/>
            </a:endParaRPr>
          </a:p>
        </p:txBody>
      </p:sp>
      <p:graphicFrame>
        <p:nvGraphicFramePr>
          <p:cNvPr id="8" name="Table 9">
            <a:extLst>
              <a:ext uri="{FF2B5EF4-FFF2-40B4-BE49-F238E27FC236}">
                <a16:creationId xmlns:a16="http://schemas.microsoft.com/office/drawing/2014/main" id="{37458162-8E58-3E88-EE35-4D49F5B71518}"/>
              </a:ext>
            </a:extLst>
          </p:cNvPr>
          <p:cNvGraphicFramePr>
            <a:graphicFrameLocks noGrp="1"/>
          </p:cNvGraphicFramePr>
          <p:nvPr>
            <p:extLst>
              <p:ext uri="{D42A27DB-BD31-4B8C-83A1-F6EECF244321}">
                <p14:modId xmlns:p14="http://schemas.microsoft.com/office/powerpoint/2010/main" val="4022699716"/>
              </p:ext>
            </p:extLst>
          </p:nvPr>
        </p:nvGraphicFramePr>
        <p:xfrm>
          <a:off x="467544" y="1397000"/>
          <a:ext cx="8352928" cy="3363919"/>
        </p:xfrm>
        <a:graphic>
          <a:graphicData uri="http://schemas.openxmlformats.org/drawingml/2006/table">
            <a:tbl>
              <a:tblPr firstRow="1" bandRow="1">
                <a:tableStyleId>{5C22544A-7EE6-4342-B048-85BDC9FD1C3A}</a:tableStyleId>
              </a:tblPr>
              <a:tblGrid>
                <a:gridCol w="1676040">
                  <a:extLst>
                    <a:ext uri="{9D8B030D-6E8A-4147-A177-3AD203B41FA5}">
                      <a16:colId xmlns:a16="http://schemas.microsoft.com/office/drawing/2014/main" val="4255895157"/>
                    </a:ext>
                  </a:extLst>
                </a:gridCol>
                <a:gridCol w="2124528">
                  <a:extLst>
                    <a:ext uri="{9D8B030D-6E8A-4147-A177-3AD203B41FA5}">
                      <a16:colId xmlns:a16="http://schemas.microsoft.com/office/drawing/2014/main" val="2940370603"/>
                    </a:ext>
                  </a:extLst>
                </a:gridCol>
                <a:gridCol w="1408073">
                  <a:extLst>
                    <a:ext uri="{9D8B030D-6E8A-4147-A177-3AD203B41FA5}">
                      <a16:colId xmlns:a16="http://schemas.microsoft.com/office/drawing/2014/main" val="1070517423"/>
                    </a:ext>
                  </a:extLst>
                </a:gridCol>
                <a:gridCol w="1408073">
                  <a:extLst>
                    <a:ext uri="{9D8B030D-6E8A-4147-A177-3AD203B41FA5}">
                      <a16:colId xmlns:a16="http://schemas.microsoft.com/office/drawing/2014/main" val="3696655969"/>
                    </a:ext>
                  </a:extLst>
                </a:gridCol>
                <a:gridCol w="1736214">
                  <a:extLst>
                    <a:ext uri="{9D8B030D-6E8A-4147-A177-3AD203B41FA5}">
                      <a16:colId xmlns:a16="http://schemas.microsoft.com/office/drawing/2014/main" val="4151715890"/>
                    </a:ext>
                  </a:extLst>
                </a:gridCol>
              </a:tblGrid>
              <a:tr h="515702">
                <a:tc>
                  <a:txBody>
                    <a:bodyPr/>
                    <a:lstStyle/>
                    <a:p>
                      <a:r>
                        <a:rPr lang="en-GB" dirty="0"/>
                        <a:t>Service</a:t>
                      </a:r>
                    </a:p>
                  </a:txBody>
                  <a:tcPr/>
                </a:tc>
                <a:tc>
                  <a:txBody>
                    <a:bodyPr/>
                    <a:lstStyle/>
                    <a:p>
                      <a:r>
                        <a:rPr lang="en-GB" dirty="0"/>
                        <a:t>Serves</a:t>
                      </a:r>
                    </a:p>
                  </a:txBody>
                  <a:tcPr/>
                </a:tc>
                <a:tc>
                  <a:txBody>
                    <a:bodyPr/>
                    <a:lstStyle/>
                    <a:p>
                      <a:r>
                        <a:rPr lang="en-GB" dirty="0"/>
                        <a:t>Frequency</a:t>
                      </a:r>
                    </a:p>
                  </a:txBody>
                  <a:tcPr/>
                </a:tc>
                <a:tc>
                  <a:txBody>
                    <a:bodyPr/>
                    <a:lstStyle/>
                    <a:p>
                      <a:r>
                        <a:rPr lang="en-GB" dirty="0"/>
                        <a:t>First Bus</a:t>
                      </a:r>
                    </a:p>
                  </a:txBody>
                  <a:tcPr/>
                </a:tc>
                <a:tc>
                  <a:txBody>
                    <a:bodyPr/>
                    <a:lstStyle/>
                    <a:p>
                      <a:r>
                        <a:rPr lang="en-GB" dirty="0"/>
                        <a:t>Last Bus</a:t>
                      </a:r>
                    </a:p>
                  </a:txBody>
                  <a:tcPr/>
                </a:tc>
                <a:extLst>
                  <a:ext uri="{0D108BD9-81ED-4DB2-BD59-A6C34878D82A}">
                    <a16:rowId xmlns:a16="http://schemas.microsoft.com/office/drawing/2014/main" val="1253051632"/>
                  </a:ext>
                </a:extLst>
              </a:tr>
              <a:tr h="1271595">
                <a:tc>
                  <a:txBody>
                    <a:bodyPr/>
                    <a:lstStyle/>
                    <a:p>
                      <a:r>
                        <a:rPr lang="en-GB" dirty="0"/>
                        <a:t>5</a:t>
                      </a:r>
                    </a:p>
                  </a:txBody>
                  <a:tcPr/>
                </a:tc>
                <a:tc>
                  <a:txBody>
                    <a:bodyPr/>
                    <a:lstStyle/>
                    <a:p>
                      <a:r>
                        <a:rPr lang="en-GB" dirty="0" err="1"/>
                        <a:t>Longstanton</a:t>
                      </a:r>
                      <a:r>
                        <a:rPr lang="en-GB" dirty="0"/>
                        <a:t> P&amp;R; </a:t>
                      </a:r>
                      <a:r>
                        <a:rPr lang="en-GB" dirty="0" err="1"/>
                        <a:t>Northstowe</a:t>
                      </a:r>
                      <a:r>
                        <a:rPr lang="en-GB" dirty="0"/>
                        <a:t>; Bar Hill; Huntingdon Road; Cambridge</a:t>
                      </a:r>
                    </a:p>
                    <a:p>
                      <a:endParaRPr lang="en-GB" dirty="0"/>
                    </a:p>
                    <a:p>
                      <a:r>
                        <a:rPr lang="en-GB" dirty="0"/>
                        <a:t>Within </a:t>
                      </a:r>
                      <a:r>
                        <a:rPr lang="en-GB" dirty="0" err="1"/>
                        <a:t>Northstowe</a:t>
                      </a:r>
                      <a:r>
                        <a:rPr lang="en-GB" dirty="0"/>
                        <a:t> currently serves only one small area.  We would like it to do more and need your help in this</a:t>
                      </a:r>
                    </a:p>
                  </a:txBody>
                  <a:tcPr/>
                </a:tc>
                <a:tc>
                  <a:txBody>
                    <a:bodyPr/>
                    <a:lstStyle/>
                    <a:p>
                      <a:r>
                        <a:rPr lang="en-GB" dirty="0"/>
                        <a:t>30 mins </a:t>
                      </a:r>
                    </a:p>
                  </a:txBody>
                  <a:tcPr/>
                </a:tc>
                <a:tc>
                  <a:txBody>
                    <a:bodyPr/>
                    <a:lstStyle/>
                    <a:p>
                      <a:r>
                        <a:rPr lang="en-GB" dirty="0"/>
                        <a:t>06:05 ex </a:t>
                      </a:r>
                      <a:r>
                        <a:rPr lang="en-GB" dirty="0" err="1"/>
                        <a:t>Longstanton</a:t>
                      </a:r>
                      <a:r>
                        <a:rPr lang="en-GB" dirty="0"/>
                        <a:t> P&amp;R</a:t>
                      </a:r>
                    </a:p>
                  </a:txBody>
                  <a:tcPr/>
                </a:tc>
                <a:tc>
                  <a:txBody>
                    <a:bodyPr/>
                    <a:lstStyle/>
                    <a:p>
                      <a:r>
                        <a:rPr lang="en-GB" dirty="0"/>
                        <a:t>22:10 ex Cambridge Mondays to Fridays (earlier on Saturday)</a:t>
                      </a:r>
                    </a:p>
                  </a:txBody>
                  <a:tcPr/>
                </a:tc>
                <a:extLst>
                  <a:ext uri="{0D108BD9-81ED-4DB2-BD59-A6C34878D82A}">
                    <a16:rowId xmlns:a16="http://schemas.microsoft.com/office/drawing/2014/main" val="1479552956"/>
                  </a:ext>
                </a:extLst>
              </a:tr>
              <a:tr h="699377">
                <a:tc>
                  <a:txBody>
                    <a:bodyPr/>
                    <a:lstStyle/>
                    <a:p>
                      <a:r>
                        <a:rPr lang="en-GB" dirty="0"/>
                        <a:t>Busway A, B C</a:t>
                      </a:r>
                    </a:p>
                  </a:txBody>
                  <a:tcPr/>
                </a:tc>
                <a:tc gridSpan="4">
                  <a:txBody>
                    <a:bodyPr/>
                    <a:lstStyle/>
                    <a:p>
                      <a:r>
                        <a:rPr lang="en-GB" dirty="0"/>
                        <a:t>As before with some additional peak hour journeys – more to come when driver resource permits</a:t>
                      </a:r>
                    </a:p>
                  </a:txBody>
                  <a:tcPr/>
                </a:tc>
                <a:tc hMerge="1">
                  <a:txBody>
                    <a:bodyPr/>
                    <a:lstStyle/>
                    <a:p>
                      <a:r>
                        <a:rPr lang="en-GB" dirty="0"/>
                        <a:t>As before with some additional peak hour </a:t>
                      </a:r>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800813239"/>
                  </a:ext>
                </a:extLst>
              </a:tr>
            </a:tbl>
          </a:graphicData>
        </a:graphic>
      </p:graphicFrame>
    </p:spTree>
    <p:extLst>
      <p:ext uri="{BB962C8B-B14F-4D97-AF65-F5344CB8AC3E}">
        <p14:creationId xmlns:p14="http://schemas.microsoft.com/office/powerpoint/2010/main" val="29504497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67544" y="332656"/>
            <a:ext cx="3035190" cy="534121"/>
          </a:xfrm>
        </p:spPr>
        <p:txBody>
          <a:bodyPr/>
          <a:lstStyle/>
          <a:p>
            <a:r>
              <a:rPr lang="en-GB" sz="3200" dirty="0"/>
              <a:t>Key messages…</a:t>
            </a:r>
          </a:p>
        </p:txBody>
      </p:sp>
      <p:sp>
        <p:nvSpPr>
          <p:cNvPr id="3" name="Text Placeholder 3">
            <a:extLst>
              <a:ext uri="{FF2B5EF4-FFF2-40B4-BE49-F238E27FC236}">
                <a16:creationId xmlns:a16="http://schemas.microsoft.com/office/drawing/2014/main" id="{73BAABBB-E500-415C-0CCB-C825D095704C}"/>
              </a:ext>
            </a:extLst>
          </p:cNvPr>
          <p:cNvSpPr txBox="1">
            <a:spLocks/>
          </p:cNvSpPr>
          <p:nvPr/>
        </p:nvSpPr>
        <p:spPr>
          <a:xfrm>
            <a:off x="683568" y="1268760"/>
            <a:ext cx="6825532" cy="3816424"/>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Aft>
                <a:spcPts val="900"/>
              </a:spcAft>
              <a:buNone/>
            </a:pPr>
            <a:endParaRPr lang="en-GB" sz="2400" dirty="0">
              <a:latin typeface="StagecoachCircular" panose="02010504010101010104" pitchFamily="50" charset="0"/>
              <a:cs typeface="StagecoachCircular" panose="02010504010101010104" pitchFamily="50" charset="0"/>
            </a:endParaRPr>
          </a:p>
          <a:p>
            <a:pPr marL="0" indent="0">
              <a:spcAft>
                <a:spcPts val="900"/>
              </a:spcAft>
              <a:buNone/>
            </a:pPr>
            <a:endParaRPr lang="en-GB" sz="2400" dirty="0">
              <a:latin typeface="StagecoachCircular" panose="02010504010101010104" pitchFamily="50" charset="0"/>
              <a:cs typeface="StagecoachCircular" panose="02010504010101010104" pitchFamily="50" charset="0"/>
            </a:endParaRPr>
          </a:p>
          <a:p>
            <a:pPr marL="0" indent="0" algn="ctr">
              <a:spcAft>
                <a:spcPts val="900"/>
              </a:spcAft>
              <a:buNone/>
            </a:pPr>
            <a:r>
              <a:rPr lang="en-GB" sz="2400" dirty="0">
                <a:latin typeface="StagecoachCircular" panose="02010504010101010104" pitchFamily="50" charset="0"/>
                <a:cs typeface="StagecoachCircular" panose="02010504010101010104" pitchFamily="50" charset="0"/>
              </a:rPr>
              <a:t>Many thanks for listening </a:t>
            </a:r>
          </a:p>
          <a:p>
            <a:pPr marL="0" indent="0" algn="ctr">
              <a:spcAft>
                <a:spcPts val="900"/>
              </a:spcAft>
              <a:buNone/>
            </a:pPr>
            <a:endParaRPr lang="en-GB" sz="2400" dirty="0">
              <a:latin typeface="StagecoachCircular" panose="02010504010101010104" pitchFamily="50" charset="0"/>
              <a:cs typeface="StagecoachCircular" panose="02010504010101010104" pitchFamily="50" charset="0"/>
            </a:endParaRPr>
          </a:p>
          <a:p>
            <a:pPr marL="0" indent="0" algn="ctr">
              <a:spcAft>
                <a:spcPts val="900"/>
              </a:spcAft>
              <a:buNone/>
            </a:pPr>
            <a:r>
              <a:rPr lang="en-GB" sz="2400" dirty="0">
                <a:latin typeface="StagecoachCircular" panose="02010504010101010104" pitchFamily="50" charset="0"/>
                <a:cs typeface="StagecoachCircular" panose="02010504010101010104" pitchFamily="50" charset="0"/>
              </a:rPr>
              <a:t>Can I please answer any questions ?</a:t>
            </a:r>
          </a:p>
          <a:p>
            <a:pPr marL="214313" indent="-214313" algn="ctr">
              <a:spcAft>
                <a:spcPts val="900"/>
              </a:spcAft>
            </a:pPr>
            <a:endParaRPr lang="en-GB" sz="1050" dirty="0">
              <a:latin typeface="StagecoachCircular" panose="02010504010101010104" pitchFamily="50" charset="0"/>
              <a:cs typeface="StagecoachCircular" panose="02010504010101010104" pitchFamily="50" charset="0"/>
            </a:endParaRPr>
          </a:p>
          <a:p>
            <a:pPr marL="214313" indent="-214313">
              <a:spcAft>
                <a:spcPts val="450"/>
              </a:spcAft>
            </a:pPr>
            <a:endParaRPr lang="en-GB" sz="1050" dirty="0">
              <a:latin typeface="StagecoachCircular" panose="02010504010101010104" pitchFamily="50" charset="0"/>
              <a:cs typeface="StagecoachCircular" panose="02010504010101010104" pitchFamily="50" charset="0"/>
            </a:endParaRPr>
          </a:p>
          <a:p>
            <a:pPr marL="214313" indent="-214313">
              <a:spcAft>
                <a:spcPts val="450"/>
              </a:spcAft>
            </a:pPr>
            <a:endParaRPr lang="en-GB" sz="1350" dirty="0">
              <a:latin typeface="StagecoachCircular" panose="02010504010101010104" pitchFamily="50" charset="0"/>
              <a:cs typeface="StagecoachCircular" panose="02010504010101010104" pitchFamily="50" charset="0"/>
            </a:endParaRPr>
          </a:p>
          <a:p>
            <a:pPr marL="214313" indent="-214313">
              <a:spcAft>
                <a:spcPts val="450"/>
              </a:spcAft>
            </a:pPr>
            <a:endParaRPr lang="en-GB" sz="1350" dirty="0">
              <a:latin typeface="StagecoachCircular" panose="02010504010101010104" pitchFamily="50" charset="0"/>
              <a:cs typeface="StagecoachCircular" panose="02010504010101010104" pitchFamily="50" charset="0"/>
            </a:endParaRPr>
          </a:p>
        </p:txBody>
      </p:sp>
    </p:spTree>
    <p:extLst>
      <p:ext uri="{BB962C8B-B14F-4D97-AF65-F5344CB8AC3E}">
        <p14:creationId xmlns:p14="http://schemas.microsoft.com/office/powerpoint/2010/main" val="7179925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2046</TotalTime>
  <Words>803</Words>
  <Application>Microsoft Office PowerPoint</Application>
  <PresentationFormat>On-screen Show (4:3)</PresentationFormat>
  <Paragraphs>111</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StagecoachCircular</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Stagecoach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Darren Roe</dc:creator>
  <cp:lastModifiedBy>David Boden</cp:lastModifiedBy>
  <cp:revision>80</cp:revision>
  <cp:lastPrinted>2022-08-22T16:48:14Z</cp:lastPrinted>
  <dcterms:created xsi:type="dcterms:W3CDTF">2022-07-24T10:03:23Z</dcterms:created>
  <dcterms:modified xsi:type="dcterms:W3CDTF">2022-11-08T19:02:48Z</dcterms:modified>
</cp:coreProperties>
</file>