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with salmon cakes, salad and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"/>
          <p:cNvSpPr/>
          <p:nvPr/>
        </p:nvSpPr>
        <p:spPr>
          <a:xfrm>
            <a:off x="-64609" y="-22578"/>
            <a:ext cx="24513218" cy="13761156"/>
          </a:xfrm>
          <a:prstGeom prst="rect">
            <a:avLst/>
          </a:prstGeom>
          <a:solidFill>
            <a:srgbClr val="2A8A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2A8A7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2" name="Do you have an idea…"/>
          <p:cNvSpPr txBox="1">
            <a:spLocks noGrp="1"/>
          </p:cNvSpPr>
          <p:nvPr>
            <p:ph type="ctrTitle"/>
          </p:nvPr>
        </p:nvSpPr>
        <p:spPr>
          <a:xfrm>
            <a:off x="1206496" y="1978091"/>
            <a:ext cx="21971004" cy="4648201"/>
          </a:xfrm>
          <a:prstGeom prst="rect">
            <a:avLst/>
          </a:prstGeom>
        </p:spPr>
        <p:txBody>
          <a:bodyPr/>
          <a:lstStyle/>
          <a:p>
            <a:pPr>
              <a:defRPr sz="10000" b="0" spc="-20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Do you have an idea </a:t>
            </a:r>
          </a:p>
          <a:p>
            <a:pPr>
              <a:defRPr sz="10000" b="0" spc="-20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for a new community</a:t>
            </a:r>
          </a:p>
          <a:p>
            <a:pPr>
              <a:defRPr sz="10000" b="0" spc="-20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group or activity?</a:t>
            </a:r>
          </a:p>
        </p:txBody>
      </p:sp>
      <p:sp>
        <p:nvSpPr>
          <p:cNvPr id="153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54" name="Launching today!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Launching today!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92" name="How are applications assessed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How are applications assessed?</a:t>
            </a:r>
          </a:p>
        </p:txBody>
      </p:sp>
      <p:sp>
        <p:nvSpPr>
          <p:cNvPr id="193" name="2. The assessment panel consists of staff from: Cambridgeshire County Council, South Cambs District Council, Northstowe Town Council…"/>
          <p:cNvSpPr txBox="1"/>
          <p:nvPr/>
        </p:nvSpPr>
        <p:spPr>
          <a:xfrm>
            <a:off x="1206500" y="2429677"/>
            <a:ext cx="21971001" cy="5461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/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2. The assessment panel consists of staff from: Cambridgeshire County Council, South Cambs District Council, Northstowe Town Council 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and 2 members of the local community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96" name="How are applications assessed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How are applications assessed?</a:t>
            </a:r>
          </a:p>
        </p:txBody>
      </p:sp>
      <p:sp>
        <p:nvSpPr>
          <p:cNvPr id="197" name="3. The first deadline for applications is:…"/>
          <p:cNvSpPr txBox="1"/>
          <p:nvPr/>
        </p:nvSpPr>
        <p:spPr>
          <a:xfrm>
            <a:off x="1263045" y="2429677"/>
            <a:ext cx="21971001" cy="5461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/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3. The first deadline for applications is: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9.00am Monday 13th February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The panel meets one week later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"/>
          <p:cNvSpPr/>
          <p:nvPr/>
        </p:nvSpPr>
        <p:spPr>
          <a:xfrm>
            <a:off x="-64609" y="-22578"/>
            <a:ext cx="24513218" cy="13761156"/>
          </a:xfrm>
          <a:prstGeom prst="rect">
            <a:avLst/>
          </a:prstGeom>
          <a:solidFill>
            <a:srgbClr val="2A8A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2A8A7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0" name="To discuss a project and receive an…"/>
          <p:cNvSpPr txBox="1">
            <a:spLocks noGrp="1"/>
          </p:cNvSpPr>
          <p:nvPr>
            <p:ph type="ctrTitle"/>
          </p:nvPr>
        </p:nvSpPr>
        <p:spPr>
          <a:xfrm>
            <a:off x="1206496" y="1901891"/>
            <a:ext cx="21971004" cy="46482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rPr sz="9800" dirty="0"/>
              <a:t>To discuss a project and receive an </a:t>
            </a:r>
          </a:p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rPr sz="9800" dirty="0"/>
              <a:t>application form and full process:</a:t>
            </a:r>
          </a:p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rPr sz="9800" dirty="0" err="1"/>
              <a:t>northstowe.community@scambs.gov.uk</a:t>
            </a:r>
            <a:endParaRPr sz="9800" dirty="0"/>
          </a:p>
        </p:txBody>
      </p:sp>
      <p:sp>
        <p:nvSpPr>
          <p:cNvPr id="201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202" name="How do I learn more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How do I learn more?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"/>
          <p:cNvSpPr/>
          <p:nvPr/>
        </p:nvSpPr>
        <p:spPr>
          <a:xfrm>
            <a:off x="-64609" y="-22578"/>
            <a:ext cx="24513218" cy="13761156"/>
          </a:xfrm>
          <a:prstGeom prst="rect">
            <a:avLst/>
          </a:prstGeom>
          <a:solidFill>
            <a:srgbClr val="2A8A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2A8A7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05" name="Any questions?"/>
          <p:cNvSpPr txBox="1">
            <a:spLocks noGrp="1"/>
          </p:cNvSpPr>
          <p:nvPr>
            <p:ph type="ctrTitle"/>
          </p:nvPr>
        </p:nvSpPr>
        <p:spPr>
          <a:xfrm>
            <a:off x="1206496" y="1901891"/>
            <a:ext cx="21971004" cy="4648201"/>
          </a:xfrm>
          <a:prstGeom prst="rect">
            <a:avLst/>
          </a:prstGeom>
        </p:spPr>
        <p:txBody>
          <a:bodyPr/>
          <a:lstStyle/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Any questions?</a:t>
            </a:r>
          </a:p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endParaRPr/>
          </a:p>
        </p:txBody>
      </p:sp>
      <p:sp>
        <p:nvSpPr>
          <p:cNvPr id="206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207" name="Rectangle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"/>
          <p:cNvSpPr/>
          <p:nvPr/>
        </p:nvSpPr>
        <p:spPr>
          <a:xfrm>
            <a:off x="-64609" y="-22578"/>
            <a:ext cx="24513218" cy="13761156"/>
          </a:xfrm>
          <a:prstGeom prst="rect">
            <a:avLst/>
          </a:prstGeom>
          <a:solidFill>
            <a:srgbClr val="2A8A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2A8A7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7" name="The Kickstart Fund aims to remove financial barriers  to setting up community groups and events…"/>
          <p:cNvSpPr txBox="1">
            <a:spLocks noGrp="1"/>
          </p:cNvSpPr>
          <p:nvPr>
            <p:ph type="ctrTitle"/>
          </p:nvPr>
        </p:nvSpPr>
        <p:spPr>
          <a:xfrm>
            <a:off x="1206496" y="1901891"/>
            <a:ext cx="21971004" cy="4648201"/>
          </a:xfrm>
          <a:prstGeom prst="rect">
            <a:avLst/>
          </a:prstGeom>
        </p:spPr>
        <p:txBody>
          <a:bodyPr/>
          <a:lstStyle>
            <a:lvl1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lvl1pPr>
          </a:lstStyle>
          <a:p>
            <a:r>
              <a:t>The Kickstart Fund aims to remove financial barriers  to setting up community groups and events…</a:t>
            </a:r>
          </a:p>
        </p:txBody>
      </p:sp>
      <p:sp>
        <p:nvSpPr>
          <p:cNvPr id="158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59" name="How we can help…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How we can help…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"/>
          <p:cNvSpPr/>
          <p:nvPr/>
        </p:nvSpPr>
        <p:spPr>
          <a:xfrm>
            <a:off x="-64609" y="-22578"/>
            <a:ext cx="24513218" cy="13761156"/>
          </a:xfrm>
          <a:prstGeom prst="rect">
            <a:avLst/>
          </a:prstGeom>
          <a:solidFill>
            <a:srgbClr val="2A8A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2A8A7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2" name="and to help with start-up costs…"/>
          <p:cNvSpPr txBox="1">
            <a:spLocks noGrp="1"/>
          </p:cNvSpPr>
          <p:nvPr>
            <p:ph type="ctrTitle"/>
          </p:nvPr>
        </p:nvSpPr>
        <p:spPr>
          <a:xfrm>
            <a:off x="1206496" y="1901891"/>
            <a:ext cx="21971004" cy="4648201"/>
          </a:xfrm>
          <a:prstGeom prst="rect">
            <a:avLst/>
          </a:prstGeom>
        </p:spPr>
        <p:txBody>
          <a:bodyPr/>
          <a:lstStyle/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and to help with start-up costs</a:t>
            </a:r>
          </a:p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for example - buying equipment</a:t>
            </a:r>
          </a:p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or renting space.</a:t>
            </a:r>
          </a:p>
        </p:txBody>
      </p:sp>
      <p:sp>
        <p:nvSpPr>
          <p:cNvPr id="163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64" name="How we can help…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How we can help…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"/>
          <p:cNvSpPr/>
          <p:nvPr/>
        </p:nvSpPr>
        <p:spPr>
          <a:xfrm>
            <a:off x="-64609" y="-22578"/>
            <a:ext cx="24513218" cy="13761156"/>
          </a:xfrm>
          <a:prstGeom prst="rect">
            <a:avLst/>
          </a:prstGeom>
          <a:solidFill>
            <a:srgbClr val="2A8A7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2A8A7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7" name="Apply for up to £1000!"/>
          <p:cNvSpPr txBox="1">
            <a:spLocks noGrp="1"/>
          </p:cNvSpPr>
          <p:nvPr>
            <p:ph type="ctrTitle"/>
          </p:nvPr>
        </p:nvSpPr>
        <p:spPr>
          <a:xfrm>
            <a:off x="1206496" y="1978091"/>
            <a:ext cx="21971004" cy="4648201"/>
          </a:xfrm>
          <a:prstGeom prst="rect">
            <a:avLst/>
          </a:prstGeom>
        </p:spPr>
        <p:txBody>
          <a:bodyPr/>
          <a:lstStyle/>
          <a:p>
            <a:pPr>
              <a:defRPr sz="10000" b="0" spc="-2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Apply for up to £1000!</a:t>
            </a:r>
          </a:p>
          <a:p>
            <a:pPr>
              <a:defRPr sz="10000" b="0" spc="-20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</p:txBody>
      </p:sp>
      <p:sp>
        <p:nvSpPr>
          <p:cNvPr id="168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69" name="The Funding Pot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FFFFFF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The Funding Pot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rojects must support Northstowe…"/>
          <p:cNvSpPr txBox="1">
            <a:spLocks noGrp="1"/>
          </p:cNvSpPr>
          <p:nvPr>
            <p:ph type="ctrTitle"/>
          </p:nvPr>
        </p:nvSpPr>
        <p:spPr>
          <a:xfrm>
            <a:off x="1206496" y="1914591"/>
            <a:ext cx="21971004" cy="4648201"/>
          </a:xfrm>
          <a:prstGeom prst="rect">
            <a:avLst/>
          </a:prstGeom>
        </p:spPr>
        <p:txBody>
          <a:bodyPr/>
          <a:lstStyle/>
          <a:p>
            <a:pPr>
              <a:defRPr sz="10000" b="0" spc="-200"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Projects must support Northstowe</a:t>
            </a:r>
          </a:p>
          <a:p>
            <a:pPr>
              <a:defRPr sz="10000" b="0" spc="-200"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in one of the following ways:</a:t>
            </a:r>
          </a:p>
        </p:txBody>
      </p:sp>
      <p:sp>
        <p:nvSpPr>
          <p:cNvPr id="172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73" name="What projects are suitable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What projects are suitable?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76" name="What projects are suitable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What projects are suitable?</a:t>
            </a:r>
          </a:p>
        </p:txBody>
      </p:sp>
      <p:sp>
        <p:nvSpPr>
          <p:cNvPr id="177" name="1.  Build community capacity and resilience…"/>
          <p:cNvSpPr txBox="1"/>
          <p:nvPr/>
        </p:nvSpPr>
        <p:spPr>
          <a:xfrm>
            <a:off x="1263045" y="2518609"/>
            <a:ext cx="21971001" cy="4115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/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1.  Build community capacity and resilience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2. Support residents that feel isolated 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3. Support people identified as vulnerable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80" name="What projects are suitable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What projects are suitable?</a:t>
            </a:r>
          </a:p>
        </p:txBody>
      </p:sp>
      <p:sp>
        <p:nvSpPr>
          <p:cNvPr id="181" name="4. Opportunities to engage positive activity to improve health and wellbeing…"/>
          <p:cNvSpPr txBox="1"/>
          <p:nvPr/>
        </p:nvSpPr>
        <p:spPr>
          <a:xfrm>
            <a:off x="1263045" y="2480477"/>
            <a:ext cx="21971001" cy="5461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/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4. Opportunities to engage positive activity to improve health and wellbeing  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5. Activities focussed on supporting older people into the community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84" name="What projects are suitable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What projects are suitable?</a:t>
            </a:r>
          </a:p>
        </p:txBody>
      </p:sp>
      <p:sp>
        <p:nvSpPr>
          <p:cNvPr id="185" name="6. Youth activities (for over 5 year olds)…"/>
          <p:cNvSpPr txBox="1"/>
          <p:nvPr/>
        </p:nvSpPr>
        <p:spPr>
          <a:xfrm>
            <a:off x="1263045" y="2429677"/>
            <a:ext cx="21971001" cy="5461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/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6. Youth activities (for over 5 year olds)  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7. Activities, support, intervention and prevention 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of mental ill health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orthstowe Kickstart Fund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8539839"/>
            <a:ext cx="21971000" cy="1717727"/>
          </a:xfrm>
          <a:prstGeom prst="rect">
            <a:avLst/>
          </a:prstGeom>
        </p:spPr>
        <p:txBody>
          <a:bodyPr/>
          <a:lstStyle/>
          <a:p>
            <a:pPr defTabSz="627379">
              <a:defRPr sz="4180" b="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defTabSz="627379">
              <a:defRPr sz="7600" b="0">
                <a:solidFill>
                  <a:srgbClr val="3C8878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r>
              <a:t>Northstowe Kickstart Fund</a:t>
            </a:r>
          </a:p>
        </p:txBody>
      </p:sp>
      <p:sp>
        <p:nvSpPr>
          <p:cNvPr id="188" name="How are applications assessed?"/>
          <p:cNvSpPr txBox="1"/>
          <p:nvPr/>
        </p:nvSpPr>
        <p:spPr>
          <a:xfrm>
            <a:off x="1206500" y="7505696"/>
            <a:ext cx="21971000" cy="171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 defTabSz="627379">
              <a:defRPr sz="4180">
                <a:solidFill>
                  <a:srgbClr val="FFFFFF"/>
                </a:solidFill>
                <a:latin typeface="Gilroy-Bold"/>
                <a:ea typeface="Gilroy-Bold"/>
                <a:cs typeface="Gilroy-Bold"/>
                <a:sym typeface="Gilroy-Bold"/>
              </a:defRPr>
            </a:pPr>
            <a:endParaRPr/>
          </a:p>
          <a:p>
            <a:pPr algn="l" defTabSz="627379">
              <a:defRPr sz="7600">
                <a:solidFill>
                  <a:srgbClr val="3C8878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How are applications assessed?</a:t>
            </a:r>
          </a:p>
        </p:txBody>
      </p:sp>
      <p:sp>
        <p:nvSpPr>
          <p:cNvPr id="189" name="1. An assessment panel meets every 3 months to review applications based on the published criteria"/>
          <p:cNvSpPr txBox="1"/>
          <p:nvPr/>
        </p:nvSpPr>
        <p:spPr>
          <a:xfrm>
            <a:off x="1263045" y="2429677"/>
            <a:ext cx="21971001" cy="5461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endParaRPr/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r>
              <a:t>1. An assessment panel meets every 3 months to review applications based on the published criteria </a:t>
            </a:r>
          </a:p>
          <a:p>
            <a:pPr algn="l">
              <a:lnSpc>
                <a:spcPct val="120000"/>
              </a:lnSpc>
              <a:defRPr sz="7500" spc="-150">
                <a:solidFill>
                  <a:srgbClr val="000000"/>
                </a:solidFill>
                <a:latin typeface="Gilroy-Medium"/>
                <a:ea typeface="Gilroy-Medium"/>
                <a:cs typeface="Gilroy-Medium"/>
                <a:sym typeface="Gilroy-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Macintosh PowerPoint</Application>
  <PresentationFormat>Custom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Gilroy-Bold</vt:lpstr>
      <vt:lpstr>Gilroy-Medium</vt:lpstr>
      <vt:lpstr>Helvetica Neue</vt:lpstr>
      <vt:lpstr>Helvetica Neue Medium</vt:lpstr>
      <vt:lpstr>21_BasicWhite</vt:lpstr>
      <vt:lpstr>Do you have an idea  for a new community group or activity?</vt:lpstr>
      <vt:lpstr>The Kickstart Fund aims to remove financial barriers  to setting up community groups and events…</vt:lpstr>
      <vt:lpstr>and to help with start-up costs for example - buying equipment or renting space.</vt:lpstr>
      <vt:lpstr>Apply for up to £1000! </vt:lpstr>
      <vt:lpstr>Projects must support Northstowe in one of the following ways: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 discuss a project and receive an  application form and full process: northstowe.community@scambs.gov.uk</vt:lpstr>
      <vt:lpstr>Any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have an idea  for a new community group or activity?</dc:title>
  <cp:lastModifiedBy>Lawrence Zeegen</cp:lastModifiedBy>
  <cp:revision>1</cp:revision>
  <dcterms:modified xsi:type="dcterms:W3CDTF">2023-01-09T21:01:48Z</dcterms:modified>
</cp:coreProperties>
</file>