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5" r:id="rId5"/>
  </p:sldMasterIdLst>
  <p:sldIdLst>
    <p:sldId id="304" r:id="rId6"/>
    <p:sldId id="307" r:id="rId7"/>
    <p:sldId id="309" r:id="rId8"/>
    <p:sldId id="310" r:id="rId9"/>
    <p:sldId id="311" r:id="rId10"/>
    <p:sldId id="283" r:id="rId11"/>
    <p:sldId id="282" r:id="rId12"/>
    <p:sldId id="281" r:id="rId13"/>
    <p:sldId id="30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CED"/>
    <a:srgbClr val="192A47"/>
    <a:srgbClr val="EB6044"/>
    <a:srgbClr val="014554"/>
    <a:srgbClr val="BFD85C"/>
    <a:srgbClr val="E74C43"/>
    <a:srgbClr val="215FC3"/>
    <a:srgbClr val="3A78DE"/>
    <a:srgbClr val="82AAEA"/>
    <a:srgbClr val="79E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1" autoAdjust="0"/>
    <p:restoredTop sz="93792" autoAdjust="0"/>
  </p:normalViewPr>
  <p:slideViewPr>
    <p:cSldViewPr snapToGrid="0">
      <p:cViewPr varScale="1">
        <p:scale>
          <a:sx n="62" d="100"/>
          <a:sy n="62" d="100"/>
        </p:scale>
        <p:origin x="996" y="540"/>
      </p:cViewPr>
      <p:guideLst/>
    </p:cSldViewPr>
  </p:slideViewPr>
  <p:outlineViewPr>
    <p:cViewPr>
      <p:scale>
        <a:sx n="50" d="100"/>
        <a:sy n="50" d="100"/>
      </p:scale>
      <p:origin x="0" y="-1912"/>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73CEFA-BA6D-45E4-A3D0-708B7F6B3872}" type="doc">
      <dgm:prSet loTypeId="urn:microsoft.com/office/officeart/2005/8/layout/cycle8" loCatId="cycle" qsTypeId="urn:microsoft.com/office/officeart/2005/8/quickstyle/simple1" qsCatId="simple" csTypeId="urn:microsoft.com/office/officeart/2005/8/colors/accent3_2" csCatId="accent3" phldr="1"/>
      <dgm:spPr/>
    </dgm:pt>
    <dgm:pt modelId="{0F6FA90E-E2B0-4A2F-BF7A-F464A1DAF9C0}">
      <dgm:prSet phldrT="[Text]"/>
      <dgm:spPr/>
      <dgm:t>
        <a:bodyPr/>
        <a:lstStyle/>
        <a:p>
          <a:r>
            <a:rPr lang="en-GB" dirty="0"/>
            <a:t>Interim healthcare </a:t>
          </a:r>
        </a:p>
      </dgm:t>
    </dgm:pt>
    <dgm:pt modelId="{F267EA16-1A99-4E5F-9CD1-F242DDC8F13B}" type="parTrans" cxnId="{77830CF1-2651-435D-8540-5236157F7840}">
      <dgm:prSet/>
      <dgm:spPr/>
      <dgm:t>
        <a:bodyPr/>
        <a:lstStyle/>
        <a:p>
          <a:endParaRPr lang="en-GB"/>
        </a:p>
      </dgm:t>
    </dgm:pt>
    <dgm:pt modelId="{21D9A757-0CDB-43AE-8F8E-3D7BCDCC52DC}" type="sibTrans" cxnId="{77830CF1-2651-435D-8540-5236157F7840}">
      <dgm:prSet/>
      <dgm:spPr/>
      <dgm:t>
        <a:bodyPr/>
        <a:lstStyle/>
        <a:p>
          <a:endParaRPr lang="en-GB"/>
        </a:p>
      </dgm:t>
    </dgm:pt>
    <dgm:pt modelId="{A060577F-B968-4CFA-BCF6-6E37FE3997ED}">
      <dgm:prSet phldrT="[Text]"/>
      <dgm:spPr/>
      <dgm:t>
        <a:bodyPr/>
        <a:lstStyle/>
        <a:p>
          <a:r>
            <a:rPr lang="en-GB" dirty="0"/>
            <a:t>Future healthcare </a:t>
          </a:r>
        </a:p>
      </dgm:t>
    </dgm:pt>
    <dgm:pt modelId="{A24CB069-A58A-46EB-B2E6-F3C636550AB4}" type="parTrans" cxnId="{E7DE7FA6-7E09-45A6-855F-AF873EA86A93}">
      <dgm:prSet/>
      <dgm:spPr/>
      <dgm:t>
        <a:bodyPr/>
        <a:lstStyle/>
        <a:p>
          <a:endParaRPr lang="en-GB"/>
        </a:p>
      </dgm:t>
    </dgm:pt>
    <dgm:pt modelId="{F10D6627-A8BE-4452-BABB-22686DCAE3DC}" type="sibTrans" cxnId="{E7DE7FA6-7E09-45A6-855F-AF873EA86A93}">
      <dgm:prSet/>
      <dgm:spPr/>
      <dgm:t>
        <a:bodyPr/>
        <a:lstStyle/>
        <a:p>
          <a:endParaRPr lang="en-GB"/>
        </a:p>
      </dgm:t>
    </dgm:pt>
    <dgm:pt modelId="{0254B84F-FC09-4027-884A-724FEB24217C}">
      <dgm:prSet phldrT="[Text]"/>
      <dgm:spPr/>
      <dgm:t>
        <a:bodyPr/>
        <a:lstStyle/>
        <a:p>
          <a:r>
            <a:rPr lang="en-GB" dirty="0"/>
            <a:t>Health access now</a:t>
          </a:r>
        </a:p>
      </dgm:t>
    </dgm:pt>
    <dgm:pt modelId="{6BC8421C-2D55-4331-B8E1-1FA709761DB7}" type="parTrans" cxnId="{2CD52503-FD9E-4D10-B887-4D8A58B776D7}">
      <dgm:prSet/>
      <dgm:spPr/>
      <dgm:t>
        <a:bodyPr/>
        <a:lstStyle/>
        <a:p>
          <a:endParaRPr lang="en-GB"/>
        </a:p>
      </dgm:t>
    </dgm:pt>
    <dgm:pt modelId="{9AE818D0-B2F8-45C3-A041-1C0377D37380}" type="sibTrans" cxnId="{2CD52503-FD9E-4D10-B887-4D8A58B776D7}">
      <dgm:prSet/>
      <dgm:spPr/>
      <dgm:t>
        <a:bodyPr/>
        <a:lstStyle/>
        <a:p>
          <a:endParaRPr lang="en-GB"/>
        </a:p>
      </dgm:t>
    </dgm:pt>
    <dgm:pt modelId="{12FD128F-B58E-4884-9570-3C497D7DBCEA}" type="pres">
      <dgm:prSet presAssocID="{9773CEFA-BA6D-45E4-A3D0-708B7F6B3872}" presName="compositeShape" presStyleCnt="0">
        <dgm:presLayoutVars>
          <dgm:chMax val="7"/>
          <dgm:dir/>
          <dgm:resizeHandles val="exact"/>
        </dgm:presLayoutVars>
      </dgm:prSet>
      <dgm:spPr/>
    </dgm:pt>
    <dgm:pt modelId="{F6F729B2-927A-4A28-9B8E-5A386C6CA295}" type="pres">
      <dgm:prSet presAssocID="{9773CEFA-BA6D-45E4-A3D0-708B7F6B3872}" presName="wedge1" presStyleLbl="node1" presStyleIdx="0" presStyleCnt="3"/>
      <dgm:spPr/>
    </dgm:pt>
    <dgm:pt modelId="{442DCB1C-459C-4778-BB48-54F0DAD4A270}" type="pres">
      <dgm:prSet presAssocID="{9773CEFA-BA6D-45E4-A3D0-708B7F6B3872}" presName="dummy1a" presStyleCnt="0"/>
      <dgm:spPr/>
    </dgm:pt>
    <dgm:pt modelId="{68CF5C75-1A90-4969-8289-41894D5BB050}" type="pres">
      <dgm:prSet presAssocID="{9773CEFA-BA6D-45E4-A3D0-708B7F6B3872}" presName="dummy1b" presStyleCnt="0"/>
      <dgm:spPr/>
    </dgm:pt>
    <dgm:pt modelId="{0E27A84A-3682-48FF-8DAD-B72B6528CFCF}" type="pres">
      <dgm:prSet presAssocID="{9773CEFA-BA6D-45E4-A3D0-708B7F6B3872}" presName="wedge1Tx" presStyleLbl="node1" presStyleIdx="0" presStyleCnt="3">
        <dgm:presLayoutVars>
          <dgm:chMax val="0"/>
          <dgm:chPref val="0"/>
          <dgm:bulletEnabled val="1"/>
        </dgm:presLayoutVars>
      </dgm:prSet>
      <dgm:spPr/>
    </dgm:pt>
    <dgm:pt modelId="{D65120EA-B336-4A22-AFD3-29F25F93A28C}" type="pres">
      <dgm:prSet presAssocID="{9773CEFA-BA6D-45E4-A3D0-708B7F6B3872}" presName="wedge2" presStyleLbl="node1" presStyleIdx="1" presStyleCnt="3"/>
      <dgm:spPr/>
    </dgm:pt>
    <dgm:pt modelId="{D0F2A93B-B98C-43D8-A2D5-30DDFAF8B4C8}" type="pres">
      <dgm:prSet presAssocID="{9773CEFA-BA6D-45E4-A3D0-708B7F6B3872}" presName="dummy2a" presStyleCnt="0"/>
      <dgm:spPr/>
    </dgm:pt>
    <dgm:pt modelId="{2C268410-7C6E-423F-935B-CC5F54C265DB}" type="pres">
      <dgm:prSet presAssocID="{9773CEFA-BA6D-45E4-A3D0-708B7F6B3872}" presName="dummy2b" presStyleCnt="0"/>
      <dgm:spPr/>
    </dgm:pt>
    <dgm:pt modelId="{D3FF144C-D128-4394-8F63-3148ED77768A}" type="pres">
      <dgm:prSet presAssocID="{9773CEFA-BA6D-45E4-A3D0-708B7F6B3872}" presName="wedge2Tx" presStyleLbl="node1" presStyleIdx="1" presStyleCnt="3">
        <dgm:presLayoutVars>
          <dgm:chMax val="0"/>
          <dgm:chPref val="0"/>
          <dgm:bulletEnabled val="1"/>
        </dgm:presLayoutVars>
      </dgm:prSet>
      <dgm:spPr/>
    </dgm:pt>
    <dgm:pt modelId="{6A2EE0D3-7943-4C0C-848E-E77770842888}" type="pres">
      <dgm:prSet presAssocID="{9773CEFA-BA6D-45E4-A3D0-708B7F6B3872}" presName="wedge3" presStyleLbl="node1" presStyleIdx="2" presStyleCnt="3"/>
      <dgm:spPr/>
    </dgm:pt>
    <dgm:pt modelId="{F6349AA0-3912-4192-8C43-79F455ED93FF}" type="pres">
      <dgm:prSet presAssocID="{9773CEFA-BA6D-45E4-A3D0-708B7F6B3872}" presName="dummy3a" presStyleCnt="0"/>
      <dgm:spPr/>
    </dgm:pt>
    <dgm:pt modelId="{A0D482AC-90CE-4757-A09B-8A04CB7C4ACC}" type="pres">
      <dgm:prSet presAssocID="{9773CEFA-BA6D-45E4-A3D0-708B7F6B3872}" presName="dummy3b" presStyleCnt="0"/>
      <dgm:spPr/>
    </dgm:pt>
    <dgm:pt modelId="{86BBDB76-35E1-4497-A51D-37E5872FCCE3}" type="pres">
      <dgm:prSet presAssocID="{9773CEFA-BA6D-45E4-A3D0-708B7F6B3872}" presName="wedge3Tx" presStyleLbl="node1" presStyleIdx="2" presStyleCnt="3">
        <dgm:presLayoutVars>
          <dgm:chMax val="0"/>
          <dgm:chPref val="0"/>
          <dgm:bulletEnabled val="1"/>
        </dgm:presLayoutVars>
      </dgm:prSet>
      <dgm:spPr/>
    </dgm:pt>
    <dgm:pt modelId="{92244B53-2BD8-4500-94FD-3E4423A8A465}" type="pres">
      <dgm:prSet presAssocID="{21D9A757-0CDB-43AE-8F8E-3D7BCDCC52DC}" presName="arrowWedge1" presStyleLbl="fgSibTrans2D1" presStyleIdx="0" presStyleCnt="3"/>
      <dgm:spPr/>
    </dgm:pt>
    <dgm:pt modelId="{FA68590E-FDB8-46FB-B54C-3CDB450C6D76}" type="pres">
      <dgm:prSet presAssocID="{F10D6627-A8BE-4452-BABB-22686DCAE3DC}" presName="arrowWedge2" presStyleLbl="fgSibTrans2D1" presStyleIdx="1" presStyleCnt="3"/>
      <dgm:spPr/>
    </dgm:pt>
    <dgm:pt modelId="{8192EAAF-0221-4128-9F27-FCB52C3164D9}" type="pres">
      <dgm:prSet presAssocID="{9AE818D0-B2F8-45C3-A041-1C0377D37380}" presName="arrowWedge3" presStyleLbl="fgSibTrans2D1" presStyleIdx="2" presStyleCnt="3"/>
      <dgm:spPr/>
    </dgm:pt>
  </dgm:ptLst>
  <dgm:cxnLst>
    <dgm:cxn modelId="{2CD52503-FD9E-4D10-B887-4D8A58B776D7}" srcId="{9773CEFA-BA6D-45E4-A3D0-708B7F6B3872}" destId="{0254B84F-FC09-4027-884A-724FEB24217C}" srcOrd="2" destOrd="0" parTransId="{6BC8421C-2D55-4331-B8E1-1FA709761DB7}" sibTransId="{9AE818D0-B2F8-45C3-A041-1C0377D37380}"/>
    <dgm:cxn modelId="{78319024-F170-4B2A-9D0E-19CE8BE87C7B}" type="presOf" srcId="{0254B84F-FC09-4027-884A-724FEB24217C}" destId="{86BBDB76-35E1-4497-A51D-37E5872FCCE3}" srcOrd="1" destOrd="0" presId="urn:microsoft.com/office/officeart/2005/8/layout/cycle8"/>
    <dgm:cxn modelId="{B355DE39-C646-432B-8CB2-2964003EFEFF}" type="presOf" srcId="{9773CEFA-BA6D-45E4-A3D0-708B7F6B3872}" destId="{12FD128F-B58E-4884-9570-3C497D7DBCEA}" srcOrd="0" destOrd="0" presId="urn:microsoft.com/office/officeart/2005/8/layout/cycle8"/>
    <dgm:cxn modelId="{A015095F-C5A8-4931-A560-E6F1FA469914}" type="presOf" srcId="{0254B84F-FC09-4027-884A-724FEB24217C}" destId="{6A2EE0D3-7943-4C0C-848E-E77770842888}" srcOrd="0" destOrd="0" presId="urn:microsoft.com/office/officeart/2005/8/layout/cycle8"/>
    <dgm:cxn modelId="{5F84BF6C-3730-4CD6-BA3F-C4A57CF89BA4}" type="presOf" srcId="{0F6FA90E-E2B0-4A2F-BF7A-F464A1DAF9C0}" destId="{F6F729B2-927A-4A28-9B8E-5A386C6CA295}" srcOrd="0" destOrd="0" presId="urn:microsoft.com/office/officeart/2005/8/layout/cycle8"/>
    <dgm:cxn modelId="{C6B1A550-872D-41F8-89DD-2E8562B538AF}" type="presOf" srcId="{A060577F-B968-4CFA-BCF6-6E37FE3997ED}" destId="{D65120EA-B336-4A22-AFD3-29F25F93A28C}" srcOrd="0" destOrd="0" presId="urn:microsoft.com/office/officeart/2005/8/layout/cycle8"/>
    <dgm:cxn modelId="{FC2B9A53-12BC-4B84-B2C0-E6324A453E9E}" type="presOf" srcId="{A060577F-B968-4CFA-BCF6-6E37FE3997ED}" destId="{D3FF144C-D128-4394-8F63-3148ED77768A}" srcOrd="1" destOrd="0" presId="urn:microsoft.com/office/officeart/2005/8/layout/cycle8"/>
    <dgm:cxn modelId="{E7DE7FA6-7E09-45A6-855F-AF873EA86A93}" srcId="{9773CEFA-BA6D-45E4-A3D0-708B7F6B3872}" destId="{A060577F-B968-4CFA-BCF6-6E37FE3997ED}" srcOrd="1" destOrd="0" parTransId="{A24CB069-A58A-46EB-B2E6-F3C636550AB4}" sibTransId="{F10D6627-A8BE-4452-BABB-22686DCAE3DC}"/>
    <dgm:cxn modelId="{4A5F1DAE-B7E1-4A10-A6D5-6E2BB7AE8BB8}" type="presOf" srcId="{0F6FA90E-E2B0-4A2F-BF7A-F464A1DAF9C0}" destId="{0E27A84A-3682-48FF-8DAD-B72B6528CFCF}" srcOrd="1" destOrd="0" presId="urn:microsoft.com/office/officeart/2005/8/layout/cycle8"/>
    <dgm:cxn modelId="{77830CF1-2651-435D-8540-5236157F7840}" srcId="{9773CEFA-BA6D-45E4-A3D0-708B7F6B3872}" destId="{0F6FA90E-E2B0-4A2F-BF7A-F464A1DAF9C0}" srcOrd="0" destOrd="0" parTransId="{F267EA16-1A99-4E5F-9CD1-F242DDC8F13B}" sibTransId="{21D9A757-0CDB-43AE-8F8E-3D7BCDCC52DC}"/>
    <dgm:cxn modelId="{595225D6-7FCC-4861-B1FB-5EAF5210B043}" type="presParOf" srcId="{12FD128F-B58E-4884-9570-3C497D7DBCEA}" destId="{F6F729B2-927A-4A28-9B8E-5A386C6CA295}" srcOrd="0" destOrd="0" presId="urn:microsoft.com/office/officeart/2005/8/layout/cycle8"/>
    <dgm:cxn modelId="{D7E1BE33-178C-474C-817A-4C09FFE5BE0C}" type="presParOf" srcId="{12FD128F-B58E-4884-9570-3C497D7DBCEA}" destId="{442DCB1C-459C-4778-BB48-54F0DAD4A270}" srcOrd="1" destOrd="0" presId="urn:microsoft.com/office/officeart/2005/8/layout/cycle8"/>
    <dgm:cxn modelId="{5B121B21-6BF3-43B0-B449-03777AB704C9}" type="presParOf" srcId="{12FD128F-B58E-4884-9570-3C497D7DBCEA}" destId="{68CF5C75-1A90-4969-8289-41894D5BB050}" srcOrd="2" destOrd="0" presId="urn:microsoft.com/office/officeart/2005/8/layout/cycle8"/>
    <dgm:cxn modelId="{3E2B5BDF-C921-4AF4-9FC4-EB0BE84656CF}" type="presParOf" srcId="{12FD128F-B58E-4884-9570-3C497D7DBCEA}" destId="{0E27A84A-3682-48FF-8DAD-B72B6528CFCF}" srcOrd="3" destOrd="0" presId="urn:microsoft.com/office/officeart/2005/8/layout/cycle8"/>
    <dgm:cxn modelId="{6A26B717-7FAF-44B7-96D8-71ED3A9B1C32}" type="presParOf" srcId="{12FD128F-B58E-4884-9570-3C497D7DBCEA}" destId="{D65120EA-B336-4A22-AFD3-29F25F93A28C}" srcOrd="4" destOrd="0" presId="urn:microsoft.com/office/officeart/2005/8/layout/cycle8"/>
    <dgm:cxn modelId="{70F724B9-90C3-44EE-B977-2C7E93CB18D2}" type="presParOf" srcId="{12FD128F-B58E-4884-9570-3C497D7DBCEA}" destId="{D0F2A93B-B98C-43D8-A2D5-30DDFAF8B4C8}" srcOrd="5" destOrd="0" presId="urn:microsoft.com/office/officeart/2005/8/layout/cycle8"/>
    <dgm:cxn modelId="{A3C162A1-29EE-4135-A899-A15DC82D41E2}" type="presParOf" srcId="{12FD128F-B58E-4884-9570-3C497D7DBCEA}" destId="{2C268410-7C6E-423F-935B-CC5F54C265DB}" srcOrd="6" destOrd="0" presId="urn:microsoft.com/office/officeart/2005/8/layout/cycle8"/>
    <dgm:cxn modelId="{61E76B16-583D-4306-BBA3-F95B8DC53490}" type="presParOf" srcId="{12FD128F-B58E-4884-9570-3C497D7DBCEA}" destId="{D3FF144C-D128-4394-8F63-3148ED77768A}" srcOrd="7" destOrd="0" presId="urn:microsoft.com/office/officeart/2005/8/layout/cycle8"/>
    <dgm:cxn modelId="{0BBF082F-2ECC-4580-9461-C2C9BD3B90A3}" type="presParOf" srcId="{12FD128F-B58E-4884-9570-3C497D7DBCEA}" destId="{6A2EE0D3-7943-4C0C-848E-E77770842888}" srcOrd="8" destOrd="0" presId="urn:microsoft.com/office/officeart/2005/8/layout/cycle8"/>
    <dgm:cxn modelId="{41994A49-9957-45FC-9CB9-D1009BE6339D}" type="presParOf" srcId="{12FD128F-B58E-4884-9570-3C497D7DBCEA}" destId="{F6349AA0-3912-4192-8C43-79F455ED93FF}" srcOrd="9" destOrd="0" presId="urn:microsoft.com/office/officeart/2005/8/layout/cycle8"/>
    <dgm:cxn modelId="{C6F4CEDD-E482-44E1-AF6B-E773D68DD20A}" type="presParOf" srcId="{12FD128F-B58E-4884-9570-3C497D7DBCEA}" destId="{A0D482AC-90CE-4757-A09B-8A04CB7C4ACC}" srcOrd="10" destOrd="0" presId="urn:microsoft.com/office/officeart/2005/8/layout/cycle8"/>
    <dgm:cxn modelId="{906DDD11-681B-4000-8639-CA78B35A4A0A}" type="presParOf" srcId="{12FD128F-B58E-4884-9570-3C497D7DBCEA}" destId="{86BBDB76-35E1-4497-A51D-37E5872FCCE3}" srcOrd="11" destOrd="0" presId="urn:microsoft.com/office/officeart/2005/8/layout/cycle8"/>
    <dgm:cxn modelId="{D5E7778E-CA21-4949-A18F-FB72F5F60F66}" type="presParOf" srcId="{12FD128F-B58E-4884-9570-3C497D7DBCEA}" destId="{92244B53-2BD8-4500-94FD-3E4423A8A465}" srcOrd="12" destOrd="0" presId="urn:microsoft.com/office/officeart/2005/8/layout/cycle8"/>
    <dgm:cxn modelId="{2F307F89-5C09-491C-B55D-3419825C80A0}" type="presParOf" srcId="{12FD128F-B58E-4884-9570-3C497D7DBCEA}" destId="{FA68590E-FDB8-46FB-B54C-3CDB450C6D76}" srcOrd="13" destOrd="0" presId="urn:microsoft.com/office/officeart/2005/8/layout/cycle8"/>
    <dgm:cxn modelId="{000B0946-F3F3-47D5-BFA0-8BBA7B156E31}" type="presParOf" srcId="{12FD128F-B58E-4884-9570-3C497D7DBCEA}" destId="{8192EAAF-0221-4128-9F27-FCB52C3164D9}"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73CEFA-BA6D-45E4-A3D0-708B7F6B3872}" type="doc">
      <dgm:prSet loTypeId="urn:microsoft.com/office/officeart/2005/8/layout/cycle8" loCatId="cycle" qsTypeId="urn:microsoft.com/office/officeart/2005/8/quickstyle/simple1" qsCatId="simple" csTypeId="urn:microsoft.com/office/officeart/2005/8/colors/accent3_2" csCatId="accent3" phldr="1"/>
      <dgm:spPr/>
    </dgm:pt>
    <dgm:pt modelId="{12FD128F-B58E-4884-9570-3C497D7DBCEA}" type="pres">
      <dgm:prSet presAssocID="{9773CEFA-BA6D-45E4-A3D0-708B7F6B3872}" presName="compositeShape" presStyleCnt="0">
        <dgm:presLayoutVars>
          <dgm:chMax val="7"/>
          <dgm:dir/>
          <dgm:resizeHandles val="exact"/>
        </dgm:presLayoutVars>
      </dgm:prSet>
      <dgm:spPr/>
    </dgm:pt>
  </dgm:ptLst>
  <dgm:cxnLst>
    <dgm:cxn modelId="{B355DE39-C646-432B-8CB2-2964003EFEFF}" type="presOf" srcId="{9773CEFA-BA6D-45E4-A3D0-708B7F6B3872}" destId="{12FD128F-B58E-4884-9570-3C497D7DBCEA}" srcOrd="0"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73CEFA-BA6D-45E4-A3D0-708B7F6B3872}" type="doc">
      <dgm:prSet loTypeId="urn:microsoft.com/office/officeart/2005/8/layout/cycle8" loCatId="cycle" qsTypeId="urn:microsoft.com/office/officeart/2005/8/quickstyle/simple1" qsCatId="simple" csTypeId="urn:microsoft.com/office/officeart/2005/8/colors/accent3_2" csCatId="accent3" phldr="1"/>
      <dgm:spPr/>
    </dgm:pt>
    <dgm:pt modelId="{12FD128F-B58E-4884-9570-3C497D7DBCEA}" type="pres">
      <dgm:prSet presAssocID="{9773CEFA-BA6D-45E4-A3D0-708B7F6B3872}" presName="compositeShape" presStyleCnt="0">
        <dgm:presLayoutVars>
          <dgm:chMax val="7"/>
          <dgm:dir/>
          <dgm:resizeHandles val="exact"/>
        </dgm:presLayoutVars>
      </dgm:prSet>
      <dgm:spPr/>
    </dgm:pt>
  </dgm:ptLst>
  <dgm:cxnLst>
    <dgm:cxn modelId="{B355DE39-C646-432B-8CB2-2964003EFEFF}" type="presOf" srcId="{9773CEFA-BA6D-45E4-A3D0-708B7F6B3872}" destId="{12FD128F-B58E-4884-9570-3C497D7DBCEA}" srcOrd="0"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73CEFA-BA6D-45E4-A3D0-708B7F6B3872}" type="doc">
      <dgm:prSet loTypeId="urn:microsoft.com/office/officeart/2005/8/layout/cycle8" loCatId="cycle" qsTypeId="urn:microsoft.com/office/officeart/2005/8/quickstyle/simple1" qsCatId="simple" csTypeId="urn:microsoft.com/office/officeart/2005/8/colors/accent3_2" csCatId="accent3" phldr="1"/>
      <dgm:spPr/>
    </dgm:pt>
    <dgm:pt modelId="{12FD128F-B58E-4884-9570-3C497D7DBCEA}" type="pres">
      <dgm:prSet presAssocID="{9773CEFA-BA6D-45E4-A3D0-708B7F6B3872}" presName="compositeShape" presStyleCnt="0">
        <dgm:presLayoutVars>
          <dgm:chMax val="7"/>
          <dgm:dir/>
          <dgm:resizeHandles val="exact"/>
        </dgm:presLayoutVars>
      </dgm:prSet>
      <dgm:spPr/>
    </dgm:pt>
  </dgm:ptLst>
  <dgm:cxnLst>
    <dgm:cxn modelId="{B355DE39-C646-432B-8CB2-2964003EFEFF}" type="presOf" srcId="{9773CEFA-BA6D-45E4-A3D0-708B7F6B3872}" destId="{12FD128F-B58E-4884-9570-3C497D7DBCEA}" srcOrd="0" destOrd="0" presId="urn:microsoft.com/office/officeart/2005/8/layout/cycle8"/>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CD607B-B90E-494E-8948-30B4B483144A}"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GB"/>
        </a:p>
      </dgm:t>
    </dgm:pt>
    <dgm:pt modelId="{5A387022-CABE-5248-BC4E-8B400EB9B0AB}">
      <dgm:prSet phldrT="[Text]" custT="1"/>
      <dgm:spPr>
        <a:solidFill>
          <a:schemeClr val="bg1">
            <a:lumMod val="95000"/>
          </a:schemeClr>
        </a:solidFill>
        <a:ln>
          <a:solidFill>
            <a:schemeClr val="accent1"/>
          </a:solidFill>
        </a:ln>
      </dgm:spPr>
      <dgm:t>
        <a:bodyPr/>
        <a:lstStyle/>
        <a:p>
          <a:r>
            <a:rPr lang="en-GB" sz="1400" dirty="0">
              <a:solidFill>
                <a:srgbClr val="0160A6"/>
              </a:solidFill>
              <a:latin typeface="Century Gothic" panose="020B0502020202020204" pitchFamily="34" charset="0"/>
            </a:rPr>
            <a:t>Invest in our workforce</a:t>
          </a:r>
        </a:p>
      </dgm:t>
    </dgm:pt>
    <dgm:pt modelId="{DD74EAF9-696D-C440-B9D3-221CB1E3F31C}" type="parTrans" cxnId="{1905BA81-5739-8B4A-A570-624DA06E8F8F}">
      <dgm:prSet/>
      <dgm:spPr/>
      <dgm:t>
        <a:bodyPr/>
        <a:lstStyle/>
        <a:p>
          <a:endParaRPr lang="en-GB" sz="1100">
            <a:latin typeface="Century Gothic" panose="020B0502020202020204" pitchFamily="34" charset="0"/>
          </a:endParaRPr>
        </a:p>
      </dgm:t>
    </dgm:pt>
    <dgm:pt modelId="{C4E337A5-D405-C341-9AC7-629E5A1640F7}" type="sibTrans" cxnId="{1905BA81-5739-8B4A-A570-624DA06E8F8F}">
      <dgm:prSet/>
      <dgm:spPr/>
      <dgm:t>
        <a:bodyPr/>
        <a:lstStyle/>
        <a:p>
          <a:endParaRPr lang="en-GB" sz="1100">
            <a:latin typeface="Century Gothic" panose="020B0502020202020204" pitchFamily="34" charset="0"/>
          </a:endParaRPr>
        </a:p>
      </dgm:t>
    </dgm:pt>
    <dgm:pt modelId="{3C6AE1F6-983B-7F4C-B24A-DB6C49F6F86E}">
      <dgm:prSet phldrT="[Text]" custT="1"/>
      <dgm:spPr>
        <a:solidFill>
          <a:schemeClr val="bg1">
            <a:lumMod val="95000"/>
          </a:schemeClr>
        </a:solidFill>
        <a:ln>
          <a:solidFill>
            <a:schemeClr val="accent1"/>
          </a:solidFill>
        </a:ln>
      </dgm:spPr>
      <dgm:t>
        <a:bodyPr/>
        <a:lstStyle/>
        <a:p>
          <a:pPr>
            <a:spcAft>
              <a:spcPct val="35000"/>
            </a:spcAft>
            <a:buFont typeface="+mj-lt"/>
            <a:buAutoNum type="arabicPeriod"/>
          </a:pPr>
          <a:r>
            <a:rPr lang="en-GB" sz="1400" dirty="0">
              <a:solidFill>
                <a:srgbClr val="0A813B"/>
              </a:solidFill>
              <a:latin typeface="Century Gothic" panose="020B0502020202020204" pitchFamily="34" charset="0"/>
            </a:rPr>
            <a:t>Deliver a sustainable and robust Primary Care model, </a:t>
          </a:r>
        </a:p>
        <a:p>
          <a:pPr>
            <a:spcAft>
              <a:spcPts val="0"/>
            </a:spcAft>
            <a:buFont typeface="+mj-lt"/>
            <a:buAutoNum type="arabicPeriod"/>
          </a:pPr>
          <a:r>
            <a:rPr lang="en-GB" sz="1100" dirty="0">
              <a:solidFill>
                <a:srgbClr val="0A813B"/>
              </a:solidFill>
              <a:latin typeface="Century Gothic" panose="020B0502020202020204" pitchFamily="34" charset="0"/>
            </a:rPr>
            <a:t>underpinned by digital technologies, effective use of resources, PHM approach and addressing health inequalities</a:t>
          </a:r>
        </a:p>
      </dgm:t>
    </dgm:pt>
    <dgm:pt modelId="{439FC025-5428-924D-965C-71E1E7B79B63}" type="parTrans" cxnId="{A72ACB27-1B21-6540-BD42-E40A551D369A}">
      <dgm:prSet/>
      <dgm:spPr/>
      <dgm:t>
        <a:bodyPr/>
        <a:lstStyle/>
        <a:p>
          <a:endParaRPr lang="en-GB" sz="1100">
            <a:latin typeface="Century Gothic" panose="020B0502020202020204" pitchFamily="34" charset="0"/>
          </a:endParaRPr>
        </a:p>
      </dgm:t>
    </dgm:pt>
    <dgm:pt modelId="{9CADEC66-A6EE-6043-9222-2092477B178D}" type="sibTrans" cxnId="{A72ACB27-1B21-6540-BD42-E40A551D369A}">
      <dgm:prSet/>
      <dgm:spPr/>
      <dgm:t>
        <a:bodyPr/>
        <a:lstStyle/>
        <a:p>
          <a:endParaRPr lang="en-GB" sz="1100">
            <a:latin typeface="Century Gothic" panose="020B0502020202020204" pitchFamily="34" charset="0"/>
          </a:endParaRPr>
        </a:p>
      </dgm:t>
    </dgm:pt>
    <dgm:pt modelId="{6C21FC86-62AB-A147-838F-C1D66F8CAD3B}">
      <dgm:prSet phldrT="[Text]" custT="1"/>
      <dgm:spPr>
        <a:solidFill>
          <a:schemeClr val="bg1">
            <a:lumMod val="95000"/>
          </a:schemeClr>
        </a:solidFill>
        <a:ln>
          <a:solidFill>
            <a:schemeClr val="accent1"/>
          </a:solidFill>
        </a:ln>
      </dgm:spPr>
      <dgm:t>
        <a:bodyPr/>
        <a:lstStyle/>
        <a:p>
          <a:pPr>
            <a:buFont typeface="+mj-lt"/>
            <a:buAutoNum type="arabicPeriod"/>
          </a:pPr>
          <a:r>
            <a:rPr lang="en-GB" sz="1400" dirty="0">
              <a:solidFill>
                <a:srgbClr val="BC8D06"/>
              </a:solidFill>
              <a:latin typeface="Century Gothic" panose="020B0502020202020204" pitchFamily="34" charset="0"/>
            </a:rPr>
            <a:t>Define and deliver General Practice “at scale”</a:t>
          </a:r>
        </a:p>
      </dgm:t>
    </dgm:pt>
    <dgm:pt modelId="{F7238543-E809-6149-A333-AA3955D03647}" type="parTrans" cxnId="{739B245B-2C1F-BB40-BE26-6BB80A9EAD80}">
      <dgm:prSet/>
      <dgm:spPr/>
      <dgm:t>
        <a:bodyPr/>
        <a:lstStyle/>
        <a:p>
          <a:endParaRPr lang="en-GB" sz="1100">
            <a:latin typeface="Century Gothic" panose="020B0502020202020204" pitchFamily="34" charset="0"/>
          </a:endParaRPr>
        </a:p>
      </dgm:t>
    </dgm:pt>
    <dgm:pt modelId="{0B7E7BBD-3356-B94B-942C-43E932D50498}" type="sibTrans" cxnId="{739B245B-2C1F-BB40-BE26-6BB80A9EAD80}">
      <dgm:prSet/>
      <dgm:spPr/>
      <dgm:t>
        <a:bodyPr/>
        <a:lstStyle/>
        <a:p>
          <a:endParaRPr lang="en-GB" sz="1100">
            <a:latin typeface="Century Gothic" panose="020B0502020202020204" pitchFamily="34" charset="0"/>
          </a:endParaRPr>
        </a:p>
      </dgm:t>
    </dgm:pt>
    <dgm:pt modelId="{D162DCD7-3FB8-8345-B1B0-C50FD36A7394}">
      <dgm:prSet custT="1"/>
      <dgm:spPr>
        <a:solidFill>
          <a:schemeClr val="bg1">
            <a:lumMod val="95000"/>
          </a:schemeClr>
        </a:solidFill>
        <a:ln>
          <a:solidFill>
            <a:schemeClr val="accent1"/>
          </a:solidFill>
        </a:ln>
      </dgm:spPr>
      <dgm:t>
        <a:bodyPr/>
        <a:lstStyle/>
        <a:p>
          <a:r>
            <a:rPr lang="en-GB" sz="1400" dirty="0">
              <a:solidFill>
                <a:srgbClr val="FF0000"/>
              </a:solidFill>
              <a:latin typeface="Century Gothic" panose="020B0502020202020204" pitchFamily="34" charset="0"/>
            </a:rPr>
            <a:t>Improve UEC and build community care capacity</a:t>
          </a:r>
        </a:p>
      </dgm:t>
    </dgm:pt>
    <dgm:pt modelId="{F6553E8A-EEA5-6E40-BBBB-6B89307BC30D}" type="parTrans" cxnId="{EF33CC10-8A48-1D4D-BC7F-7B92F1C3513B}">
      <dgm:prSet/>
      <dgm:spPr/>
      <dgm:t>
        <a:bodyPr/>
        <a:lstStyle/>
        <a:p>
          <a:endParaRPr lang="en-GB" sz="1600">
            <a:latin typeface="Century Gothic" panose="020B0502020202020204" pitchFamily="34" charset="0"/>
          </a:endParaRPr>
        </a:p>
      </dgm:t>
    </dgm:pt>
    <dgm:pt modelId="{6CE4EB94-D96E-E244-9F39-71D04BBDFB9A}" type="sibTrans" cxnId="{EF33CC10-8A48-1D4D-BC7F-7B92F1C3513B}">
      <dgm:prSet/>
      <dgm:spPr/>
      <dgm:t>
        <a:bodyPr/>
        <a:lstStyle/>
        <a:p>
          <a:endParaRPr lang="en-GB" sz="1600">
            <a:latin typeface="Century Gothic" panose="020B0502020202020204" pitchFamily="34" charset="0"/>
          </a:endParaRPr>
        </a:p>
      </dgm:t>
    </dgm:pt>
    <dgm:pt modelId="{45DE7C7F-F930-464A-B66B-DB5DEC454648}">
      <dgm:prSet custT="1"/>
      <dgm:spPr>
        <a:solidFill>
          <a:schemeClr val="bg1">
            <a:lumMod val="95000"/>
          </a:schemeClr>
        </a:solidFill>
        <a:ln>
          <a:solidFill>
            <a:schemeClr val="accent1"/>
          </a:solidFill>
        </a:ln>
      </dgm:spPr>
      <dgm:t>
        <a:bodyPr/>
        <a:lstStyle/>
        <a:p>
          <a:r>
            <a:rPr lang="en-GB" sz="1400" dirty="0">
              <a:solidFill>
                <a:srgbClr val="CC5F2E"/>
              </a:solidFill>
              <a:latin typeface="Century Gothic" panose="020B0502020202020204" pitchFamily="34" charset="0"/>
            </a:rPr>
            <a:t>Improve timely access to primary care</a:t>
          </a:r>
        </a:p>
        <a:p>
          <a:r>
            <a:rPr lang="en-GB" sz="1100" dirty="0">
              <a:solidFill>
                <a:srgbClr val="CC5F2E"/>
              </a:solidFill>
              <a:latin typeface="Century Gothic" panose="020B0502020202020204" pitchFamily="34" charset="0"/>
            </a:rPr>
            <a:t>maximising impact of investment by driving integrated working at neighbourhood and place level</a:t>
          </a:r>
        </a:p>
      </dgm:t>
    </dgm:pt>
    <dgm:pt modelId="{E42685BA-0006-B941-B613-FBDE8480034B}" type="parTrans" cxnId="{4C93F75B-8330-234D-A7B3-750E37062B5B}">
      <dgm:prSet/>
      <dgm:spPr/>
      <dgm:t>
        <a:bodyPr/>
        <a:lstStyle/>
        <a:p>
          <a:endParaRPr lang="en-GB" sz="1600">
            <a:latin typeface="Century Gothic" panose="020B0502020202020204" pitchFamily="34" charset="0"/>
          </a:endParaRPr>
        </a:p>
      </dgm:t>
    </dgm:pt>
    <dgm:pt modelId="{20771519-0FE7-8943-B25C-74EBCB9BB900}" type="sibTrans" cxnId="{4C93F75B-8330-234D-A7B3-750E37062B5B}">
      <dgm:prSet/>
      <dgm:spPr/>
      <dgm:t>
        <a:bodyPr/>
        <a:lstStyle/>
        <a:p>
          <a:endParaRPr lang="en-GB" sz="1600">
            <a:latin typeface="Century Gothic" panose="020B0502020202020204" pitchFamily="34" charset="0"/>
          </a:endParaRPr>
        </a:p>
      </dgm:t>
    </dgm:pt>
    <dgm:pt modelId="{396FD7D6-F64C-AE4B-B396-6261173D5A35}">
      <dgm:prSet custT="1"/>
      <dgm:spPr>
        <a:solidFill>
          <a:schemeClr val="bg1">
            <a:lumMod val="95000"/>
          </a:schemeClr>
        </a:solidFill>
        <a:ln>
          <a:solidFill>
            <a:schemeClr val="accent1"/>
          </a:solidFill>
        </a:ln>
      </dgm:spPr>
      <dgm:t>
        <a:bodyPr/>
        <a:lstStyle/>
        <a:p>
          <a:r>
            <a:rPr lang="en-GB" sz="1400" dirty="0">
              <a:solidFill>
                <a:srgbClr val="7030A0"/>
              </a:solidFill>
              <a:latin typeface="Century Gothic" panose="020B0502020202020204" pitchFamily="34" charset="0"/>
            </a:rPr>
            <a:t>Maintain continuity of care for patients with LTC and other complexities </a:t>
          </a:r>
        </a:p>
      </dgm:t>
    </dgm:pt>
    <dgm:pt modelId="{4EE457FD-7D82-B64B-820C-FCD6B44E489F}" type="parTrans" cxnId="{40541CCF-67A6-F14B-B165-F7EF4AB6538F}">
      <dgm:prSet/>
      <dgm:spPr/>
      <dgm:t>
        <a:bodyPr/>
        <a:lstStyle/>
        <a:p>
          <a:endParaRPr lang="en-GB" sz="1600">
            <a:latin typeface="Century Gothic" panose="020B0502020202020204" pitchFamily="34" charset="0"/>
          </a:endParaRPr>
        </a:p>
      </dgm:t>
    </dgm:pt>
    <dgm:pt modelId="{1481F850-EB15-BA45-985A-D8B4BF400999}" type="sibTrans" cxnId="{40541CCF-67A6-F14B-B165-F7EF4AB6538F}">
      <dgm:prSet/>
      <dgm:spPr/>
      <dgm:t>
        <a:bodyPr/>
        <a:lstStyle/>
        <a:p>
          <a:endParaRPr lang="en-GB" sz="1600">
            <a:latin typeface="Century Gothic" panose="020B0502020202020204" pitchFamily="34" charset="0"/>
          </a:endParaRPr>
        </a:p>
      </dgm:t>
    </dgm:pt>
    <dgm:pt modelId="{7DF3E838-3512-3849-B3D1-D754A2477D28}">
      <dgm:prSet custT="1"/>
      <dgm:spPr>
        <a:solidFill>
          <a:schemeClr val="bg1">
            <a:lumMod val="95000"/>
          </a:schemeClr>
        </a:solidFill>
        <a:ln>
          <a:solidFill>
            <a:schemeClr val="accent1"/>
          </a:solidFill>
        </a:ln>
      </dgm:spPr>
      <dgm:t>
        <a:bodyPr/>
        <a:lstStyle/>
        <a:p>
          <a:r>
            <a:rPr lang="en-GB" sz="1400" dirty="0">
              <a:solidFill>
                <a:schemeClr val="bg1">
                  <a:lumMod val="50000"/>
                </a:schemeClr>
              </a:solidFill>
              <a:latin typeface="Century Gothic" panose="020B0502020202020204" pitchFamily="34" charset="0"/>
            </a:rPr>
            <a:t>Improve mental health and neurodiversity services</a:t>
          </a:r>
        </a:p>
      </dgm:t>
    </dgm:pt>
    <dgm:pt modelId="{1B97DFD9-91C6-FA43-A23B-AD12F4BF0D91}" type="parTrans" cxnId="{1531523C-8A2B-CC4F-8826-0F491ECBA175}">
      <dgm:prSet/>
      <dgm:spPr/>
      <dgm:t>
        <a:bodyPr/>
        <a:lstStyle/>
        <a:p>
          <a:endParaRPr lang="en-GB" sz="1600">
            <a:latin typeface="Century Gothic" panose="020B0502020202020204" pitchFamily="34" charset="0"/>
          </a:endParaRPr>
        </a:p>
      </dgm:t>
    </dgm:pt>
    <dgm:pt modelId="{4559D4DB-A573-FA47-AEAA-057D86D91A01}" type="sibTrans" cxnId="{1531523C-8A2B-CC4F-8826-0F491ECBA175}">
      <dgm:prSet/>
      <dgm:spPr/>
      <dgm:t>
        <a:bodyPr/>
        <a:lstStyle/>
        <a:p>
          <a:endParaRPr lang="en-GB" sz="1600">
            <a:latin typeface="Century Gothic" panose="020B0502020202020204" pitchFamily="34" charset="0"/>
          </a:endParaRPr>
        </a:p>
      </dgm:t>
    </dgm:pt>
    <dgm:pt modelId="{4D72643F-5551-5044-86DD-F7DCCA01F75E}" type="pres">
      <dgm:prSet presAssocID="{78CD607B-B90E-494E-8948-30B4B483144A}" presName="Name0" presStyleCnt="0">
        <dgm:presLayoutVars>
          <dgm:chMax val="7"/>
          <dgm:chPref val="7"/>
          <dgm:dir/>
        </dgm:presLayoutVars>
      </dgm:prSet>
      <dgm:spPr/>
    </dgm:pt>
    <dgm:pt modelId="{EDB622F0-6BCB-8D48-8F76-B7F773233029}" type="pres">
      <dgm:prSet presAssocID="{78CD607B-B90E-494E-8948-30B4B483144A}" presName="Name1" presStyleCnt="0"/>
      <dgm:spPr/>
    </dgm:pt>
    <dgm:pt modelId="{34A60329-6669-4D47-BEFC-2B6CF74ED0C1}" type="pres">
      <dgm:prSet presAssocID="{78CD607B-B90E-494E-8948-30B4B483144A}" presName="cycle" presStyleCnt="0"/>
      <dgm:spPr/>
    </dgm:pt>
    <dgm:pt modelId="{61C21ACE-91C3-054B-AB00-1A640BB0EA72}" type="pres">
      <dgm:prSet presAssocID="{78CD607B-B90E-494E-8948-30B4B483144A}" presName="srcNode" presStyleLbl="node1" presStyleIdx="0" presStyleCnt="7"/>
      <dgm:spPr/>
    </dgm:pt>
    <dgm:pt modelId="{67003C19-BE73-1C4C-9864-7E832926564A}" type="pres">
      <dgm:prSet presAssocID="{78CD607B-B90E-494E-8948-30B4B483144A}" presName="conn" presStyleLbl="parChTrans1D2" presStyleIdx="0" presStyleCnt="1"/>
      <dgm:spPr/>
    </dgm:pt>
    <dgm:pt modelId="{97EE8E16-EC4D-3E4C-9E7C-52607FC65AF6}" type="pres">
      <dgm:prSet presAssocID="{78CD607B-B90E-494E-8948-30B4B483144A}" presName="extraNode" presStyleLbl="node1" presStyleIdx="0" presStyleCnt="7"/>
      <dgm:spPr/>
    </dgm:pt>
    <dgm:pt modelId="{5EA7C04B-3C80-DB47-889B-F6497A631FF1}" type="pres">
      <dgm:prSet presAssocID="{78CD607B-B90E-494E-8948-30B4B483144A}" presName="dstNode" presStyleLbl="node1" presStyleIdx="0" presStyleCnt="7"/>
      <dgm:spPr/>
    </dgm:pt>
    <dgm:pt modelId="{41FB154B-E767-3E4A-8E49-B4A76B74C814}" type="pres">
      <dgm:prSet presAssocID="{5A387022-CABE-5248-BC4E-8B400EB9B0AB}" presName="text_1" presStyleLbl="node1" presStyleIdx="0" presStyleCnt="7">
        <dgm:presLayoutVars>
          <dgm:bulletEnabled val="1"/>
        </dgm:presLayoutVars>
      </dgm:prSet>
      <dgm:spPr/>
    </dgm:pt>
    <dgm:pt modelId="{F1F4CE3F-87D7-9C47-A72B-1C6D615B6DC8}" type="pres">
      <dgm:prSet presAssocID="{5A387022-CABE-5248-BC4E-8B400EB9B0AB}" presName="accent_1" presStyleCnt="0"/>
      <dgm:spPr/>
    </dgm:pt>
    <dgm:pt modelId="{F5578DA5-9A6B-C24E-A1FD-CC3FF7B9C287}" type="pres">
      <dgm:prSet presAssocID="{5A387022-CABE-5248-BC4E-8B400EB9B0AB}" presName="accentRepeatNode" presStyleLbl="solidFgAcc1" presStyleIdx="0" presStyleCnt="7"/>
      <dgm:spPr/>
    </dgm:pt>
    <dgm:pt modelId="{61FA478B-0430-0142-B89E-F96BB1B3F764}" type="pres">
      <dgm:prSet presAssocID="{3C6AE1F6-983B-7F4C-B24A-DB6C49F6F86E}" presName="text_2" presStyleLbl="node1" presStyleIdx="1" presStyleCnt="7">
        <dgm:presLayoutVars>
          <dgm:bulletEnabled val="1"/>
        </dgm:presLayoutVars>
      </dgm:prSet>
      <dgm:spPr/>
    </dgm:pt>
    <dgm:pt modelId="{D375823F-707A-8345-AAB6-AC79FDB2CAFB}" type="pres">
      <dgm:prSet presAssocID="{3C6AE1F6-983B-7F4C-B24A-DB6C49F6F86E}" presName="accent_2" presStyleCnt="0"/>
      <dgm:spPr/>
    </dgm:pt>
    <dgm:pt modelId="{98C27774-7DBE-7442-90E8-670A8A0EF73F}" type="pres">
      <dgm:prSet presAssocID="{3C6AE1F6-983B-7F4C-B24A-DB6C49F6F86E}" presName="accentRepeatNode" presStyleLbl="solidFgAcc1" presStyleIdx="1" presStyleCnt="7"/>
      <dgm:spPr/>
    </dgm:pt>
    <dgm:pt modelId="{9A752055-F5BA-2E41-9977-91A12523A91C}" type="pres">
      <dgm:prSet presAssocID="{6C21FC86-62AB-A147-838F-C1D66F8CAD3B}" presName="text_3" presStyleLbl="node1" presStyleIdx="2" presStyleCnt="7">
        <dgm:presLayoutVars>
          <dgm:bulletEnabled val="1"/>
        </dgm:presLayoutVars>
      </dgm:prSet>
      <dgm:spPr/>
    </dgm:pt>
    <dgm:pt modelId="{24A16E0A-746F-D04F-B36C-E5D850BBE4E0}" type="pres">
      <dgm:prSet presAssocID="{6C21FC86-62AB-A147-838F-C1D66F8CAD3B}" presName="accent_3" presStyleCnt="0"/>
      <dgm:spPr/>
    </dgm:pt>
    <dgm:pt modelId="{6020BEC8-DBC2-514E-83A1-642EE53B179C}" type="pres">
      <dgm:prSet presAssocID="{6C21FC86-62AB-A147-838F-C1D66F8CAD3B}" presName="accentRepeatNode" presStyleLbl="solidFgAcc1" presStyleIdx="2" presStyleCnt="7"/>
      <dgm:spPr/>
    </dgm:pt>
    <dgm:pt modelId="{E2548E0B-14B4-B745-AA43-ED51E35B97AE}" type="pres">
      <dgm:prSet presAssocID="{D162DCD7-3FB8-8345-B1B0-C50FD36A7394}" presName="text_4" presStyleLbl="node1" presStyleIdx="3" presStyleCnt="7">
        <dgm:presLayoutVars>
          <dgm:bulletEnabled val="1"/>
        </dgm:presLayoutVars>
      </dgm:prSet>
      <dgm:spPr/>
    </dgm:pt>
    <dgm:pt modelId="{13FE8267-7499-204E-A8D9-F0B68A2D2757}" type="pres">
      <dgm:prSet presAssocID="{D162DCD7-3FB8-8345-B1B0-C50FD36A7394}" presName="accent_4" presStyleCnt="0"/>
      <dgm:spPr/>
    </dgm:pt>
    <dgm:pt modelId="{E5F5CF93-5ECB-CD46-9FC5-A4603A499E28}" type="pres">
      <dgm:prSet presAssocID="{D162DCD7-3FB8-8345-B1B0-C50FD36A7394}" presName="accentRepeatNode" presStyleLbl="solidFgAcc1" presStyleIdx="3" presStyleCnt="7"/>
      <dgm:spPr/>
    </dgm:pt>
    <dgm:pt modelId="{1BF31048-263F-1846-ADA5-EBC9D190EB82}" type="pres">
      <dgm:prSet presAssocID="{45DE7C7F-F930-464A-B66B-DB5DEC454648}" presName="text_5" presStyleLbl="node1" presStyleIdx="4" presStyleCnt="7">
        <dgm:presLayoutVars>
          <dgm:bulletEnabled val="1"/>
        </dgm:presLayoutVars>
      </dgm:prSet>
      <dgm:spPr/>
    </dgm:pt>
    <dgm:pt modelId="{8D0AD127-7463-3046-A43D-B0CA4E59DA44}" type="pres">
      <dgm:prSet presAssocID="{45DE7C7F-F930-464A-B66B-DB5DEC454648}" presName="accent_5" presStyleCnt="0"/>
      <dgm:spPr/>
    </dgm:pt>
    <dgm:pt modelId="{426112AE-CDC9-ED48-BE61-D55B4D7E35B9}" type="pres">
      <dgm:prSet presAssocID="{45DE7C7F-F930-464A-B66B-DB5DEC454648}" presName="accentRepeatNode" presStyleLbl="solidFgAcc1" presStyleIdx="4" presStyleCnt="7"/>
      <dgm:spPr/>
    </dgm:pt>
    <dgm:pt modelId="{CB989192-89B6-974F-94AF-24B673FC1CD8}" type="pres">
      <dgm:prSet presAssocID="{396FD7D6-F64C-AE4B-B396-6261173D5A35}" presName="text_6" presStyleLbl="node1" presStyleIdx="5" presStyleCnt="7">
        <dgm:presLayoutVars>
          <dgm:bulletEnabled val="1"/>
        </dgm:presLayoutVars>
      </dgm:prSet>
      <dgm:spPr/>
    </dgm:pt>
    <dgm:pt modelId="{D48729FD-460B-794F-8294-3DED26638818}" type="pres">
      <dgm:prSet presAssocID="{396FD7D6-F64C-AE4B-B396-6261173D5A35}" presName="accent_6" presStyleCnt="0"/>
      <dgm:spPr/>
    </dgm:pt>
    <dgm:pt modelId="{DEB34200-FEF7-024C-A5D4-7B6C14C6BB8A}" type="pres">
      <dgm:prSet presAssocID="{396FD7D6-F64C-AE4B-B396-6261173D5A35}" presName="accentRepeatNode" presStyleLbl="solidFgAcc1" presStyleIdx="5" presStyleCnt="7"/>
      <dgm:spPr/>
    </dgm:pt>
    <dgm:pt modelId="{3BC10809-7AC3-5A48-A1D2-23096C5FDDE8}" type="pres">
      <dgm:prSet presAssocID="{7DF3E838-3512-3849-B3D1-D754A2477D28}" presName="text_7" presStyleLbl="node1" presStyleIdx="6" presStyleCnt="7">
        <dgm:presLayoutVars>
          <dgm:bulletEnabled val="1"/>
        </dgm:presLayoutVars>
      </dgm:prSet>
      <dgm:spPr/>
    </dgm:pt>
    <dgm:pt modelId="{2108E733-F239-3547-A1D2-4FD1A6731283}" type="pres">
      <dgm:prSet presAssocID="{7DF3E838-3512-3849-B3D1-D754A2477D28}" presName="accent_7" presStyleCnt="0"/>
      <dgm:spPr/>
    </dgm:pt>
    <dgm:pt modelId="{62F2C076-A418-8844-BD6E-FC0F67DF0F8D}" type="pres">
      <dgm:prSet presAssocID="{7DF3E838-3512-3849-B3D1-D754A2477D28}" presName="accentRepeatNode" presStyleLbl="solidFgAcc1" presStyleIdx="6" presStyleCnt="7"/>
      <dgm:spPr/>
    </dgm:pt>
  </dgm:ptLst>
  <dgm:cxnLst>
    <dgm:cxn modelId="{EF33CC10-8A48-1D4D-BC7F-7B92F1C3513B}" srcId="{78CD607B-B90E-494E-8948-30B4B483144A}" destId="{D162DCD7-3FB8-8345-B1B0-C50FD36A7394}" srcOrd="3" destOrd="0" parTransId="{F6553E8A-EEA5-6E40-BBBB-6B89307BC30D}" sibTransId="{6CE4EB94-D96E-E244-9F39-71D04BBDFB9A}"/>
    <dgm:cxn modelId="{A72ACB27-1B21-6540-BD42-E40A551D369A}" srcId="{78CD607B-B90E-494E-8948-30B4B483144A}" destId="{3C6AE1F6-983B-7F4C-B24A-DB6C49F6F86E}" srcOrd="1" destOrd="0" parTransId="{439FC025-5428-924D-965C-71E1E7B79B63}" sibTransId="{9CADEC66-A6EE-6043-9222-2092477B178D}"/>
    <dgm:cxn modelId="{0E6BA839-9454-8149-A07C-6583C5EE78B3}" type="presOf" srcId="{7DF3E838-3512-3849-B3D1-D754A2477D28}" destId="{3BC10809-7AC3-5A48-A1D2-23096C5FDDE8}" srcOrd="0" destOrd="0" presId="urn:microsoft.com/office/officeart/2008/layout/VerticalCurvedList"/>
    <dgm:cxn modelId="{1531523C-8A2B-CC4F-8826-0F491ECBA175}" srcId="{78CD607B-B90E-494E-8948-30B4B483144A}" destId="{7DF3E838-3512-3849-B3D1-D754A2477D28}" srcOrd="6" destOrd="0" parTransId="{1B97DFD9-91C6-FA43-A23B-AD12F4BF0D91}" sibTransId="{4559D4DB-A573-FA47-AEAA-057D86D91A01}"/>
    <dgm:cxn modelId="{739B245B-2C1F-BB40-BE26-6BB80A9EAD80}" srcId="{78CD607B-B90E-494E-8948-30B4B483144A}" destId="{6C21FC86-62AB-A147-838F-C1D66F8CAD3B}" srcOrd="2" destOrd="0" parTransId="{F7238543-E809-6149-A333-AA3955D03647}" sibTransId="{0B7E7BBD-3356-B94B-942C-43E932D50498}"/>
    <dgm:cxn modelId="{4C93F75B-8330-234D-A7B3-750E37062B5B}" srcId="{78CD607B-B90E-494E-8948-30B4B483144A}" destId="{45DE7C7F-F930-464A-B66B-DB5DEC454648}" srcOrd="4" destOrd="0" parTransId="{E42685BA-0006-B941-B613-FBDE8480034B}" sibTransId="{20771519-0FE7-8943-B25C-74EBCB9BB900}"/>
    <dgm:cxn modelId="{6986DA61-8222-F54A-AFE7-31F6F85DCDEB}" type="presOf" srcId="{45DE7C7F-F930-464A-B66B-DB5DEC454648}" destId="{1BF31048-263F-1846-ADA5-EBC9D190EB82}" srcOrd="0" destOrd="0" presId="urn:microsoft.com/office/officeart/2008/layout/VerticalCurvedList"/>
    <dgm:cxn modelId="{F9C57B4E-8BCC-1A49-BE55-299B307C6CAF}" type="presOf" srcId="{78CD607B-B90E-494E-8948-30B4B483144A}" destId="{4D72643F-5551-5044-86DD-F7DCCA01F75E}" srcOrd="0" destOrd="0" presId="urn:microsoft.com/office/officeart/2008/layout/VerticalCurvedList"/>
    <dgm:cxn modelId="{13BAF972-F58C-F54B-B333-4EED99567AD9}" type="presOf" srcId="{6C21FC86-62AB-A147-838F-C1D66F8CAD3B}" destId="{9A752055-F5BA-2E41-9977-91A12523A91C}" srcOrd="0" destOrd="0" presId="urn:microsoft.com/office/officeart/2008/layout/VerticalCurvedList"/>
    <dgm:cxn modelId="{2DC3F473-50E8-424E-9D78-B1554C533082}" type="presOf" srcId="{3C6AE1F6-983B-7F4C-B24A-DB6C49F6F86E}" destId="{61FA478B-0430-0142-B89E-F96BB1B3F764}" srcOrd="0" destOrd="0" presId="urn:microsoft.com/office/officeart/2008/layout/VerticalCurvedList"/>
    <dgm:cxn modelId="{1905BA81-5739-8B4A-A570-624DA06E8F8F}" srcId="{78CD607B-B90E-494E-8948-30B4B483144A}" destId="{5A387022-CABE-5248-BC4E-8B400EB9B0AB}" srcOrd="0" destOrd="0" parTransId="{DD74EAF9-696D-C440-B9D3-221CB1E3F31C}" sibTransId="{C4E337A5-D405-C341-9AC7-629E5A1640F7}"/>
    <dgm:cxn modelId="{9DF44B82-669B-8C46-91A0-23F991D82972}" type="presOf" srcId="{D162DCD7-3FB8-8345-B1B0-C50FD36A7394}" destId="{E2548E0B-14B4-B745-AA43-ED51E35B97AE}" srcOrd="0" destOrd="0" presId="urn:microsoft.com/office/officeart/2008/layout/VerticalCurvedList"/>
    <dgm:cxn modelId="{81962788-B278-C349-A5E2-085D5BB86133}" type="presOf" srcId="{5A387022-CABE-5248-BC4E-8B400EB9B0AB}" destId="{41FB154B-E767-3E4A-8E49-B4A76B74C814}" srcOrd="0" destOrd="0" presId="urn:microsoft.com/office/officeart/2008/layout/VerticalCurvedList"/>
    <dgm:cxn modelId="{81D0BC90-11C8-B941-AD65-C88F7BC4004A}" type="presOf" srcId="{396FD7D6-F64C-AE4B-B396-6261173D5A35}" destId="{CB989192-89B6-974F-94AF-24B673FC1CD8}" srcOrd="0" destOrd="0" presId="urn:microsoft.com/office/officeart/2008/layout/VerticalCurvedList"/>
    <dgm:cxn modelId="{40541CCF-67A6-F14B-B165-F7EF4AB6538F}" srcId="{78CD607B-B90E-494E-8948-30B4B483144A}" destId="{396FD7D6-F64C-AE4B-B396-6261173D5A35}" srcOrd="5" destOrd="0" parTransId="{4EE457FD-7D82-B64B-820C-FCD6B44E489F}" sibTransId="{1481F850-EB15-BA45-985A-D8B4BF400999}"/>
    <dgm:cxn modelId="{F482A7FB-B1B8-7A40-AB99-FF7084926A38}" type="presOf" srcId="{C4E337A5-D405-C341-9AC7-629E5A1640F7}" destId="{67003C19-BE73-1C4C-9864-7E832926564A}" srcOrd="0" destOrd="0" presId="urn:microsoft.com/office/officeart/2008/layout/VerticalCurvedList"/>
    <dgm:cxn modelId="{C90A810D-21B2-5C4B-AB99-44B69E0E6811}" type="presParOf" srcId="{4D72643F-5551-5044-86DD-F7DCCA01F75E}" destId="{EDB622F0-6BCB-8D48-8F76-B7F773233029}" srcOrd="0" destOrd="0" presId="urn:microsoft.com/office/officeart/2008/layout/VerticalCurvedList"/>
    <dgm:cxn modelId="{A07224A9-B609-1F4B-BBCA-CF8B61295F6E}" type="presParOf" srcId="{EDB622F0-6BCB-8D48-8F76-B7F773233029}" destId="{34A60329-6669-4D47-BEFC-2B6CF74ED0C1}" srcOrd="0" destOrd="0" presId="urn:microsoft.com/office/officeart/2008/layout/VerticalCurvedList"/>
    <dgm:cxn modelId="{EC4DAC40-E887-4747-A621-B4AB4F59A6FD}" type="presParOf" srcId="{34A60329-6669-4D47-BEFC-2B6CF74ED0C1}" destId="{61C21ACE-91C3-054B-AB00-1A640BB0EA72}" srcOrd="0" destOrd="0" presId="urn:microsoft.com/office/officeart/2008/layout/VerticalCurvedList"/>
    <dgm:cxn modelId="{1CEE30E0-A27E-FD41-BF27-6125886C2F88}" type="presParOf" srcId="{34A60329-6669-4D47-BEFC-2B6CF74ED0C1}" destId="{67003C19-BE73-1C4C-9864-7E832926564A}" srcOrd="1" destOrd="0" presId="urn:microsoft.com/office/officeart/2008/layout/VerticalCurvedList"/>
    <dgm:cxn modelId="{15A4993C-19AA-5C44-B8F7-644D8942F7EF}" type="presParOf" srcId="{34A60329-6669-4D47-BEFC-2B6CF74ED0C1}" destId="{97EE8E16-EC4D-3E4C-9E7C-52607FC65AF6}" srcOrd="2" destOrd="0" presId="urn:microsoft.com/office/officeart/2008/layout/VerticalCurvedList"/>
    <dgm:cxn modelId="{4EA9B79B-AE3A-854D-99D8-7D6A4556CA59}" type="presParOf" srcId="{34A60329-6669-4D47-BEFC-2B6CF74ED0C1}" destId="{5EA7C04B-3C80-DB47-889B-F6497A631FF1}" srcOrd="3" destOrd="0" presId="urn:microsoft.com/office/officeart/2008/layout/VerticalCurvedList"/>
    <dgm:cxn modelId="{9EE25A63-9747-FB41-9643-1CDC9B804718}" type="presParOf" srcId="{EDB622F0-6BCB-8D48-8F76-B7F773233029}" destId="{41FB154B-E767-3E4A-8E49-B4A76B74C814}" srcOrd="1" destOrd="0" presId="urn:microsoft.com/office/officeart/2008/layout/VerticalCurvedList"/>
    <dgm:cxn modelId="{35F4CCB6-7255-674E-B94C-AB3E75E12728}" type="presParOf" srcId="{EDB622F0-6BCB-8D48-8F76-B7F773233029}" destId="{F1F4CE3F-87D7-9C47-A72B-1C6D615B6DC8}" srcOrd="2" destOrd="0" presId="urn:microsoft.com/office/officeart/2008/layout/VerticalCurvedList"/>
    <dgm:cxn modelId="{D2CC5897-8EC0-C643-A995-968CCAB59FD7}" type="presParOf" srcId="{F1F4CE3F-87D7-9C47-A72B-1C6D615B6DC8}" destId="{F5578DA5-9A6B-C24E-A1FD-CC3FF7B9C287}" srcOrd="0" destOrd="0" presId="urn:microsoft.com/office/officeart/2008/layout/VerticalCurvedList"/>
    <dgm:cxn modelId="{2BECF93B-312C-F341-8E0F-F997AD68623A}" type="presParOf" srcId="{EDB622F0-6BCB-8D48-8F76-B7F773233029}" destId="{61FA478B-0430-0142-B89E-F96BB1B3F764}" srcOrd="3" destOrd="0" presId="urn:microsoft.com/office/officeart/2008/layout/VerticalCurvedList"/>
    <dgm:cxn modelId="{E020DDF9-22E2-D64A-BD7D-201D169F1288}" type="presParOf" srcId="{EDB622F0-6BCB-8D48-8F76-B7F773233029}" destId="{D375823F-707A-8345-AAB6-AC79FDB2CAFB}" srcOrd="4" destOrd="0" presId="urn:microsoft.com/office/officeart/2008/layout/VerticalCurvedList"/>
    <dgm:cxn modelId="{0B1B0D13-54FD-BA4B-841D-C5207638E045}" type="presParOf" srcId="{D375823F-707A-8345-AAB6-AC79FDB2CAFB}" destId="{98C27774-7DBE-7442-90E8-670A8A0EF73F}" srcOrd="0" destOrd="0" presId="urn:microsoft.com/office/officeart/2008/layout/VerticalCurvedList"/>
    <dgm:cxn modelId="{2297FA6C-3CAB-1F4C-B4AC-C14CA20A8D35}" type="presParOf" srcId="{EDB622F0-6BCB-8D48-8F76-B7F773233029}" destId="{9A752055-F5BA-2E41-9977-91A12523A91C}" srcOrd="5" destOrd="0" presId="urn:microsoft.com/office/officeart/2008/layout/VerticalCurvedList"/>
    <dgm:cxn modelId="{BB0D281B-1B22-E143-ACC9-E4CD1093AD86}" type="presParOf" srcId="{EDB622F0-6BCB-8D48-8F76-B7F773233029}" destId="{24A16E0A-746F-D04F-B36C-E5D850BBE4E0}" srcOrd="6" destOrd="0" presId="urn:microsoft.com/office/officeart/2008/layout/VerticalCurvedList"/>
    <dgm:cxn modelId="{F36DC5D1-F7EF-5445-A560-4CCDDF6BF8FB}" type="presParOf" srcId="{24A16E0A-746F-D04F-B36C-E5D850BBE4E0}" destId="{6020BEC8-DBC2-514E-83A1-642EE53B179C}" srcOrd="0" destOrd="0" presId="urn:microsoft.com/office/officeart/2008/layout/VerticalCurvedList"/>
    <dgm:cxn modelId="{F3D046E5-E650-3A4B-B959-2B3F1DDC4F6E}" type="presParOf" srcId="{EDB622F0-6BCB-8D48-8F76-B7F773233029}" destId="{E2548E0B-14B4-B745-AA43-ED51E35B97AE}" srcOrd="7" destOrd="0" presId="urn:microsoft.com/office/officeart/2008/layout/VerticalCurvedList"/>
    <dgm:cxn modelId="{67E2D972-72FA-0145-B9BD-1E69F76C5E56}" type="presParOf" srcId="{EDB622F0-6BCB-8D48-8F76-B7F773233029}" destId="{13FE8267-7499-204E-A8D9-F0B68A2D2757}" srcOrd="8" destOrd="0" presId="urn:microsoft.com/office/officeart/2008/layout/VerticalCurvedList"/>
    <dgm:cxn modelId="{649DB684-BCB0-D042-A19C-8D1A346FA7FC}" type="presParOf" srcId="{13FE8267-7499-204E-A8D9-F0B68A2D2757}" destId="{E5F5CF93-5ECB-CD46-9FC5-A4603A499E28}" srcOrd="0" destOrd="0" presId="urn:microsoft.com/office/officeart/2008/layout/VerticalCurvedList"/>
    <dgm:cxn modelId="{697B47AC-AB94-2A4A-BBE5-FE055A0F09B9}" type="presParOf" srcId="{EDB622F0-6BCB-8D48-8F76-B7F773233029}" destId="{1BF31048-263F-1846-ADA5-EBC9D190EB82}" srcOrd="9" destOrd="0" presId="urn:microsoft.com/office/officeart/2008/layout/VerticalCurvedList"/>
    <dgm:cxn modelId="{748CFB8C-51F1-7045-82DD-E1E08D172F1E}" type="presParOf" srcId="{EDB622F0-6BCB-8D48-8F76-B7F773233029}" destId="{8D0AD127-7463-3046-A43D-B0CA4E59DA44}" srcOrd="10" destOrd="0" presId="urn:microsoft.com/office/officeart/2008/layout/VerticalCurvedList"/>
    <dgm:cxn modelId="{66648D8E-8A22-CA4A-8C3C-7019BB6DACE4}" type="presParOf" srcId="{8D0AD127-7463-3046-A43D-B0CA4E59DA44}" destId="{426112AE-CDC9-ED48-BE61-D55B4D7E35B9}" srcOrd="0" destOrd="0" presId="urn:microsoft.com/office/officeart/2008/layout/VerticalCurvedList"/>
    <dgm:cxn modelId="{AF2296E9-AF06-FB48-A630-A7A8F81A6583}" type="presParOf" srcId="{EDB622F0-6BCB-8D48-8F76-B7F773233029}" destId="{CB989192-89B6-974F-94AF-24B673FC1CD8}" srcOrd="11" destOrd="0" presId="urn:microsoft.com/office/officeart/2008/layout/VerticalCurvedList"/>
    <dgm:cxn modelId="{D2209BE4-3CF3-4041-8EC9-6BBFFD62482E}" type="presParOf" srcId="{EDB622F0-6BCB-8D48-8F76-B7F773233029}" destId="{D48729FD-460B-794F-8294-3DED26638818}" srcOrd="12" destOrd="0" presId="urn:microsoft.com/office/officeart/2008/layout/VerticalCurvedList"/>
    <dgm:cxn modelId="{A6151A84-2098-0542-9631-D299D43A3C2F}" type="presParOf" srcId="{D48729FD-460B-794F-8294-3DED26638818}" destId="{DEB34200-FEF7-024C-A5D4-7B6C14C6BB8A}" srcOrd="0" destOrd="0" presId="urn:microsoft.com/office/officeart/2008/layout/VerticalCurvedList"/>
    <dgm:cxn modelId="{7B771895-2C63-024B-85D6-E92159623F36}" type="presParOf" srcId="{EDB622F0-6BCB-8D48-8F76-B7F773233029}" destId="{3BC10809-7AC3-5A48-A1D2-23096C5FDDE8}" srcOrd="13" destOrd="0" presId="urn:microsoft.com/office/officeart/2008/layout/VerticalCurvedList"/>
    <dgm:cxn modelId="{E3A262A6-107D-394D-9608-91073BCC2EE3}" type="presParOf" srcId="{EDB622F0-6BCB-8D48-8F76-B7F773233029}" destId="{2108E733-F239-3547-A1D2-4FD1A6731283}" srcOrd="14" destOrd="0" presId="urn:microsoft.com/office/officeart/2008/layout/VerticalCurvedList"/>
    <dgm:cxn modelId="{8D2F5E13-B0CF-E442-8F3B-4EE71A9527D2}" type="presParOf" srcId="{2108E733-F239-3547-A1D2-4FD1A6731283}" destId="{62F2C076-A418-8844-BD6E-FC0F67DF0F8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F729B2-927A-4A28-9B8E-5A386C6CA295}">
      <dsp:nvSpPr>
        <dsp:cNvPr id="0" name=""/>
        <dsp:cNvSpPr/>
      </dsp:nvSpPr>
      <dsp:spPr>
        <a:xfrm>
          <a:off x="1881902" y="352213"/>
          <a:ext cx="4551680" cy="4551680"/>
        </a:xfrm>
        <a:prstGeom prst="pie">
          <a:avLst>
            <a:gd name="adj1" fmla="val 16200000"/>
            <a:gd name="adj2" fmla="val 18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Interim healthcare </a:t>
          </a:r>
        </a:p>
      </dsp:txBody>
      <dsp:txXfrm>
        <a:off x="4280746" y="1316736"/>
        <a:ext cx="1625600" cy="1354666"/>
      </dsp:txXfrm>
    </dsp:sp>
    <dsp:sp modelId="{D65120EA-B336-4A22-AFD3-29F25F93A28C}">
      <dsp:nvSpPr>
        <dsp:cNvPr id="0" name=""/>
        <dsp:cNvSpPr/>
      </dsp:nvSpPr>
      <dsp:spPr>
        <a:xfrm>
          <a:off x="1788159" y="514773"/>
          <a:ext cx="4551680" cy="4551680"/>
        </a:xfrm>
        <a:prstGeom prst="pie">
          <a:avLst>
            <a:gd name="adj1" fmla="val 1800000"/>
            <a:gd name="adj2" fmla="val 90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Future healthcare </a:t>
          </a:r>
        </a:p>
      </dsp:txBody>
      <dsp:txXfrm>
        <a:off x="2871893" y="3467946"/>
        <a:ext cx="2438400" cy="1192106"/>
      </dsp:txXfrm>
    </dsp:sp>
    <dsp:sp modelId="{6A2EE0D3-7943-4C0C-848E-E77770842888}">
      <dsp:nvSpPr>
        <dsp:cNvPr id="0" name=""/>
        <dsp:cNvSpPr/>
      </dsp:nvSpPr>
      <dsp:spPr>
        <a:xfrm>
          <a:off x="1694416" y="352213"/>
          <a:ext cx="4551680" cy="4551680"/>
        </a:xfrm>
        <a:prstGeom prst="pie">
          <a:avLst>
            <a:gd name="adj1" fmla="val 90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Health access now</a:t>
          </a:r>
        </a:p>
      </dsp:txBody>
      <dsp:txXfrm>
        <a:off x="2221653" y="1316736"/>
        <a:ext cx="1625600" cy="1354666"/>
      </dsp:txXfrm>
    </dsp:sp>
    <dsp:sp modelId="{92244B53-2BD8-4500-94FD-3E4423A8A465}">
      <dsp:nvSpPr>
        <dsp:cNvPr id="0" name=""/>
        <dsp:cNvSpPr/>
      </dsp:nvSpPr>
      <dsp:spPr>
        <a:xfrm>
          <a:off x="1600507" y="70442"/>
          <a:ext cx="5115221" cy="5115221"/>
        </a:xfrm>
        <a:prstGeom prst="circularArrow">
          <a:avLst>
            <a:gd name="adj1" fmla="val 5085"/>
            <a:gd name="adj2" fmla="val 327528"/>
            <a:gd name="adj3" fmla="val 1472472"/>
            <a:gd name="adj4" fmla="val 1619943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68590E-FDB8-46FB-B54C-3CDB450C6D76}">
      <dsp:nvSpPr>
        <dsp:cNvPr id="0" name=""/>
        <dsp:cNvSpPr/>
      </dsp:nvSpPr>
      <dsp:spPr>
        <a:xfrm>
          <a:off x="1506389" y="232714"/>
          <a:ext cx="5115221" cy="5115221"/>
        </a:xfrm>
        <a:prstGeom prst="circularArrow">
          <a:avLst>
            <a:gd name="adj1" fmla="val 5085"/>
            <a:gd name="adj2" fmla="val 327528"/>
            <a:gd name="adj3" fmla="val 8671970"/>
            <a:gd name="adj4" fmla="val 180050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92EAAF-0221-4128-9F27-FCB52C3164D9}">
      <dsp:nvSpPr>
        <dsp:cNvPr id="0" name=""/>
        <dsp:cNvSpPr/>
      </dsp:nvSpPr>
      <dsp:spPr>
        <a:xfrm>
          <a:off x="1412270" y="70442"/>
          <a:ext cx="5115221" cy="5115221"/>
        </a:xfrm>
        <a:prstGeom prst="circularArrow">
          <a:avLst>
            <a:gd name="adj1" fmla="val 5085"/>
            <a:gd name="adj2" fmla="val 327528"/>
            <a:gd name="adj3" fmla="val 15873039"/>
            <a:gd name="adj4" fmla="val 9000000"/>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03C19-BE73-1C4C-9864-7E832926564A}">
      <dsp:nvSpPr>
        <dsp:cNvPr id="0" name=""/>
        <dsp:cNvSpPr/>
      </dsp:nvSpPr>
      <dsp:spPr>
        <a:xfrm>
          <a:off x="-6439892" y="-985730"/>
          <a:ext cx="7671059" cy="7671059"/>
        </a:xfrm>
        <a:prstGeom prst="blockArc">
          <a:avLst>
            <a:gd name="adj1" fmla="val 18900000"/>
            <a:gd name="adj2" fmla="val 2700000"/>
            <a:gd name="adj3" fmla="val 282"/>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FB154B-E767-3E4A-8E49-B4A76B74C814}">
      <dsp:nvSpPr>
        <dsp:cNvPr id="0" name=""/>
        <dsp:cNvSpPr/>
      </dsp:nvSpPr>
      <dsp:spPr>
        <a:xfrm>
          <a:off x="399826" y="259103"/>
          <a:ext cx="8668083"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None/>
          </a:pPr>
          <a:r>
            <a:rPr lang="en-GB" sz="1400" kern="1200" dirty="0">
              <a:solidFill>
                <a:srgbClr val="0160A6"/>
              </a:solidFill>
              <a:latin typeface="Century Gothic" panose="020B0502020202020204" pitchFamily="34" charset="0"/>
            </a:rPr>
            <a:t>Invest in our workforce</a:t>
          </a:r>
        </a:p>
      </dsp:txBody>
      <dsp:txXfrm>
        <a:off x="399826" y="259103"/>
        <a:ext cx="8668083" cy="517979"/>
      </dsp:txXfrm>
    </dsp:sp>
    <dsp:sp modelId="{F5578DA5-9A6B-C24E-A1FD-CC3FF7B9C287}">
      <dsp:nvSpPr>
        <dsp:cNvPr id="0" name=""/>
        <dsp:cNvSpPr/>
      </dsp:nvSpPr>
      <dsp:spPr>
        <a:xfrm>
          <a:off x="76089" y="194356"/>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FA478B-0430-0142-B89E-F96BB1B3F764}">
      <dsp:nvSpPr>
        <dsp:cNvPr id="0" name=""/>
        <dsp:cNvSpPr/>
      </dsp:nvSpPr>
      <dsp:spPr>
        <a:xfrm>
          <a:off x="868903" y="1036528"/>
          <a:ext cx="8199006"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n-GB" sz="1400" kern="1200" dirty="0">
              <a:solidFill>
                <a:srgbClr val="0A813B"/>
              </a:solidFill>
              <a:latin typeface="Century Gothic" panose="020B0502020202020204" pitchFamily="34" charset="0"/>
            </a:rPr>
            <a:t>Deliver a sustainable and robust Primary Care model, </a:t>
          </a:r>
        </a:p>
        <a:p>
          <a:pPr marL="0" lvl="0" indent="0" algn="l" defTabSz="622300">
            <a:lnSpc>
              <a:spcPct val="90000"/>
            </a:lnSpc>
            <a:spcBef>
              <a:spcPct val="0"/>
            </a:spcBef>
            <a:spcAft>
              <a:spcPts val="0"/>
            </a:spcAft>
            <a:buFont typeface="+mj-lt"/>
            <a:buNone/>
          </a:pPr>
          <a:r>
            <a:rPr lang="en-GB" sz="1100" kern="1200" dirty="0">
              <a:solidFill>
                <a:srgbClr val="0A813B"/>
              </a:solidFill>
              <a:latin typeface="Century Gothic" panose="020B0502020202020204" pitchFamily="34" charset="0"/>
            </a:rPr>
            <a:t>underpinned by digital technologies, effective use of resources, PHM approach and addressing health inequalities</a:t>
          </a:r>
        </a:p>
      </dsp:txBody>
      <dsp:txXfrm>
        <a:off x="868903" y="1036528"/>
        <a:ext cx="8199006" cy="517979"/>
      </dsp:txXfrm>
    </dsp:sp>
    <dsp:sp modelId="{98C27774-7DBE-7442-90E8-670A8A0EF73F}">
      <dsp:nvSpPr>
        <dsp:cNvPr id="0" name=""/>
        <dsp:cNvSpPr/>
      </dsp:nvSpPr>
      <dsp:spPr>
        <a:xfrm>
          <a:off x="545166" y="971781"/>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752055-F5BA-2E41-9977-91A12523A91C}">
      <dsp:nvSpPr>
        <dsp:cNvPr id="0" name=""/>
        <dsp:cNvSpPr/>
      </dsp:nvSpPr>
      <dsp:spPr>
        <a:xfrm>
          <a:off x="1125955" y="1813384"/>
          <a:ext cx="7941954"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n-GB" sz="1400" kern="1200" dirty="0">
              <a:solidFill>
                <a:srgbClr val="BC8D06"/>
              </a:solidFill>
              <a:latin typeface="Century Gothic" panose="020B0502020202020204" pitchFamily="34" charset="0"/>
            </a:rPr>
            <a:t>Define and deliver General Practice “at scale”</a:t>
          </a:r>
        </a:p>
      </dsp:txBody>
      <dsp:txXfrm>
        <a:off x="1125955" y="1813384"/>
        <a:ext cx="7941954" cy="517979"/>
      </dsp:txXfrm>
    </dsp:sp>
    <dsp:sp modelId="{6020BEC8-DBC2-514E-83A1-642EE53B179C}">
      <dsp:nvSpPr>
        <dsp:cNvPr id="0" name=""/>
        <dsp:cNvSpPr/>
      </dsp:nvSpPr>
      <dsp:spPr>
        <a:xfrm>
          <a:off x="802218" y="1748636"/>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2548E0B-14B4-B745-AA43-ED51E35B97AE}">
      <dsp:nvSpPr>
        <dsp:cNvPr id="0" name=""/>
        <dsp:cNvSpPr/>
      </dsp:nvSpPr>
      <dsp:spPr>
        <a:xfrm>
          <a:off x="1208029" y="2590809"/>
          <a:ext cx="7859880"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None/>
          </a:pPr>
          <a:r>
            <a:rPr lang="en-GB" sz="1400" kern="1200" dirty="0">
              <a:solidFill>
                <a:srgbClr val="FF0000"/>
              </a:solidFill>
              <a:latin typeface="Century Gothic" panose="020B0502020202020204" pitchFamily="34" charset="0"/>
            </a:rPr>
            <a:t>Improve UEC and build community care capacity</a:t>
          </a:r>
        </a:p>
      </dsp:txBody>
      <dsp:txXfrm>
        <a:off x="1208029" y="2590809"/>
        <a:ext cx="7859880" cy="517979"/>
      </dsp:txXfrm>
    </dsp:sp>
    <dsp:sp modelId="{E5F5CF93-5ECB-CD46-9FC5-A4603A499E28}">
      <dsp:nvSpPr>
        <dsp:cNvPr id="0" name=""/>
        <dsp:cNvSpPr/>
      </dsp:nvSpPr>
      <dsp:spPr>
        <a:xfrm>
          <a:off x="884292" y="2526061"/>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F31048-263F-1846-ADA5-EBC9D190EB82}">
      <dsp:nvSpPr>
        <dsp:cNvPr id="0" name=""/>
        <dsp:cNvSpPr/>
      </dsp:nvSpPr>
      <dsp:spPr>
        <a:xfrm>
          <a:off x="1125955" y="3368234"/>
          <a:ext cx="7941954"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None/>
          </a:pPr>
          <a:r>
            <a:rPr lang="en-GB" sz="1400" kern="1200" dirty="0">
              <a:solidFill>
                <a:srgbClr val="CC5F2E"/>
              </a:solidFill>
              <a:latin typeface="Century Gothic" panose="020B0502020202020204" pitchFamily="34" charset="0"/>
            </a:rPr>
            <a:t>Improve timely access to primary care</a:t>
          </a:r>
        </a:p>
        <a:p>
          <a:pPr marL="0" lvl="0" indent="0" algn="l" defTabSz="622300">
            <a:lnSpc>
              <a:spcPct val="90000"/>
            </a:lnSpc>
            <a:spcBef>
              <a:spcPct val="0"/>
            </a:spcBef>
            <a:spcAft>
              <a:spcPct val="35000"/>
            </a:spcAft>
            <a:buNone/>
          </a:pPr>
          <a:r>
            <a:rPr lang="en-GB" sz="1100" kern="1200" dirty="0">
              <a:solidFill>
                <a:srgbClr val="CC5F2E"/>
              </a:solidFill>
              <a:latin typeface="Century Gothic" panose="020B0502020202020204" pitchFamily="34" charset="0"/>
            </a:rPr>
            <a:t>maximising impact of investment by driving integrated working at neighbourhood and place level</a:t>
          </a:r>
        </a:p>
      </dsp:txBody>
      <dsp:txXfrm>
        <a:off x="1125955" y="3368234"/>
        <a:ext cx="7941954" cy="517979"/>
      </dsp:txXfrm>
    </dsp:sp>
    <dsp:sp modelId="{426112AE-CDC9-ED48-BE61-D55B4D7E35B9}">
      <dsp:nvSpPr>
        <dsp:cNvPr id="0" name=""/>
        <dsp:cNvSpPr/>
      </dsp:nvSpPr>
      <dsp:spPr>
        <a:xfrm>
          <a:off x="802218" y="3303487"/>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989192-89B6-974F-94AF-24B673FC1CD8}">
      <dsp:nvSpPr>
        <dsp:cNvPr id="0" name=""/>
        <dsp:cNvSpPr/>
      </dsp:nvSpPr>
      <dsp:spPr>
        <a:xfrm>
          <a:off x="868903" y="4145089"/>
          <a:ext cx="8199006"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None/>
          </a:pPr>
          <a:r>
            <a:rPr lang="en-GB" sz="1400" kern="1200" dirty="0">
              <a:solidFill>
                <a:srgbClr val="7030A0"/>
              </a:solidFill>
              <a:latin typeface="Century Gothic" panose="020B0502020202020204" pitchFamily="34" charset="0"/>
            </a:rPr>
            <a:t>Maintain continuity of care for patients with LTC and other complexities </a:t>
          </a:r>
        </a:p>
      </dsp:txBody>
      <dsp:txXfrm>
        <a:off x="868903" y="4145089"/>
        <a:ext cx="8199006" cy="517979"/>
      </dsp:txXfrm>
    </dsp:sp>
    <dsp:sp modelId="{DEB34200-FEF7-024C-A5D4-7B6C14C6BB8A}">
      <dsp:nvSpPr>
        <dsp:cNvPr id="0" name=""/>
        <dsp:cNvSpPr/>
      </dsp:nvSpPr>
      <dsp:spPr>
        <a:xfrm>
          <a:off x="545166" y="4080342"/>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C10809-7AC3-5A48-A1D2-23096C5FDDE8}">
      <dsp:nvSpPr>
        <dsp:cNvPr id="0" name=""/>
        <dsp:cNvSpPr/>
      </dsp:nvSpPr>
      <dsp:spPr>
        <a:xfrm>
          <a:off x="399826" y="4922514"/>
          <a:ext cx="8668083" cy="517979"/>
        </a:xfrm>
        <a:prstGeom prst="rect">
          <a:avLst/>
        </a:prstGeom>
        <a:solidFill>
          <a:schemeClr val="bg1">
            <a:lumMod val="95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1146" tIns="35560" rIns="35560" bIns="35560"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bg1">
                  <a:lumMod val="50000"/>
                </a:schemeClr>
              </a:solidFill>
              <a:latin typeface="Century Gothic" panose="020B0502020202020204" pitchFamily="34" charset="0"/>
            </a:rPr>
            <a:t>Improve mental health and neurodiversity services</a:t>
          </a:r>
        </a:p>
      </dsp:txBody>
      <dsp:txXfrm>
        <a:off x="399826" y="4922514"/>
        <a:ext cx="8668083" cy="517979"/>
      </dsp:txXfrm>
    </dsp:sp>
    <dsp:sp modelId="{62F2C076-A418-8844-BD6E-FC0F67DF0F8D}">
      <dsp:nvSpPr>
        <dsp:cNvPr id="0" name=""/>
        <dsp:cNvSpPr/>
      </dsp:nvSpPr>
      <dsp:spPr>
        <a:xfrm>
          <a:off x="76089" y="4857767"/>
          <a:ext cx="647474" cy="64747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6AE0EE-ABBE-3C4F-81DF-00D77F28D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1349176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B02D30D-0A2C-F243-8040-750EA7AD5FBA}"/>
              </a:ext>
            </a:extLst>
          </p:cNvPr>
          <p:cNvSpPr>
            <a:spLocks noGrp="1"/>
          </p:cNvSpPr>
          <p:nvPr>
            <p:ph type="pic" sz="quarter" idx="14" hasCustomPrompt="1"/>
          </p:nvPr>
        </p:nvSpPr>
        <p:spPr>
          <a:xfrm>
            <a:off x="5278016" y="-909530"/>
            <a:ext cx="8669478" cy="8677060"/>
          </a:xfrm>
          <a:prstGeom prst="ellipse">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5" name="Picture 4">
            <a:extLst>
              <a:ext uri="{FF2B5EF4-FFF2-40B4-BE49-F238E27FC236}">
                <a16:creationId xmlns:a16="http://schemas.microsoft.com/office/drawing/2014/main" id="{445CAB1A-90B6-314F-B8B6-481F74CB22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354206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02D0585-A956-1543-8771-ACD37252D06E}"/>
              </a:ext>
            </a:extLst>
          </p:cNvPr>
          <p:cNvSpPr/>
          <p:nvPr userDrawn="1"/>
        </p:nvSpPr>
        <p:spPr>
          <a:xfrm>
            <a:off x="0" y="2"/>
            <a:ext cx="12185360" cy="6857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dirty="0"/>
          </a:p>
        </p:txBody>
      </p:sp>
    </p:spTree>
    <p:extLst>
      <p:ext uri="{BB962C8B-B14F-4D97-AF65-F5344CB8AC3E}">
        <p14:creationId xmlns:p14="http://schemas.microsoft.com/office/powerpoint/2010/main" val="2429173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5E0897-15E9-4A10-A010-59BCE24E278B}"/>
              </a:ext>
            </a:extLst>
          </p:cNvPr>
          <p:cNvSpPr>
            <a:spLocks noGrp="1"/>
          </p:cNvSpPr>
          <p:nvPr>
            <p:ph type="dt" sz="half" idx="10"/>
          </p:nvPr>
        </p:nvSpPr>
        <p:spPr/>
        <p:txBody>
          <a:bodyPr/>
          <a:lstStyle/>
          <a:p>
            <a:fld id="{69660450-617D-41A7-9591-70BC9DA723ED}" type="datetime1">
              <a:rPr lang="en-GB" smtClean="0"/>
              <a:t>11/01/2023</a:t>
            </a:fld>
            <a:endParaRPr lang="en-GB" dirty="0"/>
          </a:p>
        </p:txBody>
      </p:sp>
      <p:sp>
        <p:nvSpPr>
          <p:cNvPr id="3" name="Footer Placeholder 2">
            <a:extLst>
              <a:ext uri="{FF2B5EF4-FFF2-40B4-BE49-F238E27FC236}">
                <a16:creationId xmlns:a16="http://schemas.microsoft.com/office/drawing/2014/main" id="{6F555532-D04B-49BA-9128-8260920C47CF}"/>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65ABFD9-EF29-4A21-B2F0-84C6EDB15286}"/>
              </a:ext>
            </a:extLst>
          </p:cNvPr>
          <p:cNvSpPr>
            <a:spLocks noGrp="1"/>
          </p:cNvSpPr>
          <p:nvPr>
            <p:ph type="sldNum" sz="quarter" idx="12"/>
          </p:nvPr>
        </p:nvSpPr>
        <p:spPr/>
        <p:txBody>
          <a:bodyPr/>
          <a:lstStyle/>
          <a:p>
            <a:fld id="{05A1500C-3F16-4676-A869-7CEE3A7C73E3}" type="slidenum">
              <a:rPr lang="en-GB" smtClean="0"/>
              <a:t>‹#›</a:t>
            </a:fld>
            <a:endParaRPr lang="en-GB" dirty="0"/>
          </a:p>
        </p:txBody>
      </p:sp>
    </p:spTree>
    <p:extLst>
      <p:ext uri="{BB962C8B-B14F-4D97-AF65-F5344CB8AC3E}">
        <p14:creationId xmlns:p14="http://schemas.microsoft.com/office/powerpoint/2010/main" val="688475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83CDA-A9C3-C248-B99F-C41AD71F5C41}"/>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E10F719-4641-6C4C-8F73-8954D925A05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046F47A-CF9D-BA4C-A9C5-3A7300621DD8}"/>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5" name="Footer Placeholder 4">
            <a:extLst>
              <a:ext uri="{FF2B5EF4-FFF2-40B4-BE49-F238E27FC236}">
                <a16:creationId xmlns:a16="http://schemas.microsoft.com/office/drawing/2014/main" id="{B7A7DF73-503C-5A41-BDB9-C14CABC97F4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5937DDA-4CD1-FF4D-969C-279983135E59}"/>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711795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046F4-C89D-C146-A0DE-796C63A856DE}"/>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30217C8-479B-B240-9FA6-BCD7B7488ED3}"/>
              </a:ext>
            </a:extLst>
          </p:cNvPr>
          <p:cNvSpPr>
            <a:spLocks noGrp="1"/>
          </p:cNvSpPr>
          <p:nvPr>
            <p:ph idx="1"/>
          </p:nvPr>
        </p:nvSpPr>
        <p:spPr>
          <a:xfrm>
            <a:off x="838200" y="1825625"/>
            <a:ext cx="10515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F0BC743-49E1-A249-B455-FEF39FC3DC23}"/>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5" name="Footer Placeholder 4">
            <a:extLst>
              <a:ext uri="{FF2B5EF4-FFF2-40B4-BE49-F238E27FC236}">
                <a16:creationId xmlns:a16="http://schemas.microsoft.com/office/drawing/2014/main" id="{226C133F-172B-0343-98D4-91B664F2506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64D27BA-F75C-0E40-B6DF-432CE8BAF63D}"/>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283588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FEB0D-73D3-BB41-B2DA-7ED3BE9D195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B4EFB19-70B5-2040-93EA-EA6AA72C3664}"/>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50B8B79-2774-624A-9857-04C72319F0B1}"/>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5" name="Footer Placeholder 4">
            <a:extLst>
              <a:ext uri="{FF2B5EF4-FFF2-40B4-BE49-F238E27FC236}">
                <a16:creationId xmlns:a16="http://schemas.microsoft.com/office/drawing/2014/main" id="{AAD007E7-8A4A-B942-9DA3-5278582DFCB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1E7E2D4-39D9-3343-8FD3-079D235F0AE7}"/>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154524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C7295-6E18-C243-9D4A-C43802386BF1}"/>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B269503-0AD0-D543-A1A8-F72BD311E5B4}"/>
              </a:ext>
            </a:extLst>
          </p:cNvPr>
          <p:cNvSpPr>
            <a:spLocks noGrp="1"/>
          </p:cNvSpPr>
          <p:nvPr>
            <p:ph sz="half" idx="1"/>
          </p:nvPr>
        </p:nvSpPr>
        <p:spPr>
          <a:xfrm>
            <a:off x="838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C415DF6-0FD9-9C4D-8E00-5CC70840D1FF}"/>
              </a:ext>
            </a:extLst>
          </p:cNvPr>
          <p:cNvSpPr>
            <a:spLocks noGrp="1"/>
          </p:cNvSpPr>
          <p:nvPr>
            <p:ph sz="half" idx="2"/>
          </p:nvPr>
        </p:nvSpPr>
        <p:spPr>
          <a:xfrm>
            <a:off x="6172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6247D20-9764-7641-AAED-0427919E93F0}"/>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6" name="Footer Placeholder 5">
            <a:extLst>
              <a:ext uri="{FF2B5EF4-FFF2-40B4-BE49-F238E27FC236}">
                <a16:creationId xmlns:a16="http://schemas.microsoft.com/office/drawing/2014/main" id="{924259E4-7BB6-D645-85BF-454AE68F35A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11E7024-DF5F-D241-91BD-CDC29BCD2387}"/>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1018209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7F43-F253-1F45-96BB-A4947AA08020}"/>
              </a:ext>
            </a:extLst>
          </p:cNvPr>
          <p:cNvSpPr>
            <a:spLocks noGrp="1"/>
          </p:cNvSpPr>
          <p:nvPr>
            <p:ph type="title"/>
          </p:nvPr>
        </p:nvSpPr>
        <p:spPr>
          <a:xfrm>
            <a:off x="839788" y="365125"/>
            <a:ext cx="10515600" cy="1325563"/>
          </a:xfrm>
          <a:prstGeom prst="rect">
            <a:avLst/>
          </a:prstGeo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6315718-6A46-FE4E-ADFE-74AB2A81AD6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56D775A-2C29-744A-8441-AAC0DB4D8CD7}"/>
              </a:ext>
            </a:extLst>
          </p:cNvPr>
          <p:cNvSpPr>
            <a:spLocks noGrp="1"/>
          </p:cNvSpPr>
          <p:nvPr>
            <p:ph sz="half" idx="2"/>
          </p:nvPr>
        </p:nvSpPr>
        <p:spPr>
          <a:xfrm>
            <a:off x="839788" y="2505075"/>
            <a:ext cx="5157787"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579D890-E47D-874A-89CB-311FD6DDF48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5749E48-00BF-DF4A-86C6-0322D9DB4F95}"/>
              </a:ext>
            </a:extLst>
          </p:cNvPr>
          <p:cNvSpPr>
            <a:spLocks noGrp="1"/>
          </p:cNvSpPr>
          <p:nvPr>
            <p:ph sz="quarter" idx="4"/>
          </p:nvPr>
        </p:nvSpPr>
        <p:spPr>
          <a:xfrm>
            <a:off x="6172200" y="2505075"/>
            <a:ext cx="5183188"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0BB1C14-D4E2-2647-B1D4-8864EE27CC69}"/>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8" name="Footer Placeholder 7">
            <a:extLst>
              <a:ext uri="{FF2B5EF4-FFF2-40B4-BE49-F238E27FC236}">
                <a16:creationId xmlns:a16="http://schemas.microsoft.com/office/drawing/2014/main" id="{1A37ACB1-D4F2-B947-897A-582F82CC37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6184F4AB-4701-9247-AC69-8CDE0BE70BB8}"/>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1465577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91243-43C2-6042-80AC-D9FA6F24E273}"/>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5D7C070-6730-D642-AD4E-28DD17BE6C42}"/>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4" name="Footer Placeholder 3">
            <a:extLst>
              <a:ext uri="{FF2B5EF4-FFF2-40B4-BE49-F238E27FC236}">
                <a16:creationId xmlns:a16="http://schemas.microsoft.com/office/drawing/2014/main" id="{C0B899E1-8E81-3D43-88C1-353595862270}"/>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7B6E86A-057A-494D-9FFF-36E20042CBA7}"/>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2015049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332B03-F857-9146-B50B-C9B6B566DF60}"/>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3" name="Footer Placeholder 2">
            <a:extLst>
              <a:ext uri="{FF2B5EF4-FFF2-40B4-BE49-F238E27FC236}">
                <a16:creationId xmlns:a16="http://schemas.microsoft.com/office/drawing/2014/main" id="{B3928D8A-57B1-304C-AE0C-B6724149544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CA4B0C7A-738E-1540-8D52-6E349A19F970}"/>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244914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8233BB-F245-A449-9EA4-1465C73C3F4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6891" y="447889"/>
            <a:ext cx="5791798" cy="5256422"/>
          </a:xfrm>
          <a:prstGeom prst="rect">
            <a:avLst/>
          </a:prstGeom>
        </p:spPr>
      </p:pic>
      <p:pic>
        <p:nvPicPr>
          <p:cNvPr id="4" name="Picture 3" descr="A screenshot of a video game&#10;&#10;Description automatically generated with medium confidence">
            <a:extLst>
              <a:ext uri="{FF2B5EF4-FFF2-40B4-BE49-F238E27FC236}">
                <a16:creationId xmlns:a16="http://schemas.microsoft.com/office/drawing/2014/main" id="{942BF5D4-D522-DB4D-B95D-34EC2941E7D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97" y="447889"/>
            <a:ext cx="3871913" cy="681383"/>
          </a:xfrm>
          <a:prstGeom prst="rect">
            <a:avLst/>
          </a:prstGeom>
        </p:spPr>
      </p:pic>
    </p:spTree>
    <p:extLst>
      <p:ext uri="{BB962C8B-B14F-4D97-AF65-F5344CB8AC3E}">
        <p14:creationId xmlns:p14="http://schemas.microsoft.com/office/powerpoint/2010/main" val="24243070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6FCED-EE8D-C542-8644-A69CC0E4A75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D5D8C88-058C-6E44-9930-D1E09A6A649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6B654B7-3013-6640-AD59-D7D80F03344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8C71FC-0514-584F-8383-E579EA169630}"/>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6" name="Footer Placeholder 5">
            <a:extLst>
              <a:ext uri="{FF2B5EF4-FFF2-40B4-BE49-F238E27FC236}">
                <a16:creationId xmlns:a16="http://schemas.microsoft.com/office/drawing/2014/main" id="{F8BA987D-B043-2D4B-A25B-14091AFF68E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30777DB3-01D4-C44A-B7D1-2DB97C09BD34}"/>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79966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8D7F2-0A26-EC4C-B26E-9A8523AC23E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72E60AB-5357-174B-8927-F4680DD5EAB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78EE88-7BBC-E044-9061-A986DD7A57F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6CE2616-F966-A249-BFC0-6D2EACD37513}"/>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6" name="Footer Placeholder 5">
            <a:extLst>
              <a:ext uri="{FF2B5EF4-FFF2-40B4-BE49-F238E27FC236}">
                <a16:creationId xmlns:a16="http://schemas.microsoft.com/office/drawing/2014/main" id="{464F18C7-6AFB-3F4F-A7DD-778A42620D3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1278B4F9-FACE-2149-B24E-DE90E8CF9E8D}"/>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1053274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40E83-8CE6-9540-BED4-8D1D9160CEF2}"/>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F7BABCE-5630-034C-873D-CD5EC7F2CBEF}"/>
              </a:ext>
            </a:extLst>
          </p:cNvPr>
          <p:cNvSpPr>
            <a:spLocks noGrp="1"/>
          </p:cNvSpPr>
          <p:nvPr>
            <p:ph type="body" orient="vert" idx="1"/>
          </p:nvPr>
        </p:nvSpPr>
        <p:spPr>
          <a:xfrm>
            <a:off x="838200" y="1825625"/>
            <a:ext cx="10515600" cy="43513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D48DBB4-196E-6E46-A032-9763B001F4DB}"/>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5" name="Footer Placeholder 4">
            <a:extLst>
              <a:ext uri="{FF2B5EF4-FFF2-40B4-BE49-F238E27FC236}">
                <a16:creationId xmlns:a16="http://schemas.microsoft.com/office/drawing/2014/main" id="{6B2A5ECF-E09D-FB40-B3F6-C01561D7767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B112430-EBD1-9648-9F76-A867FD82EFF3}"/>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1642402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E4777-9390-2F40-963C-817666372F5D}"/>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04DAC2B-3F36-5D40-BB10-61344CD3CB6A}"/>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A57FF7C-5E22-A84F-8C50-4C5024C33B11}"/>
              </a:ext>
            </a:extLst>
          </p:cNvPr>
          <p:cNvSpPr>
            <a:spLocks noGrp="1"/>
          </p:cNvSpPr>
          <p:nvPr>
            <p:ph type="dt" sz="half" idx="10"/>
          </p:nvPr>
        </p:nvSpPr>
        <p:spPr>
          <a:xfrm>
            <a:off x="838200" y="6356350"/>
            <a:ext cx="2743200" cy="365125"/>
          </a:xfrm>
          <a:prstGeom prst="rect">
            <a:avLst/>
          </a:prstGeom>
        </p:spPr>
        <p:txBody>
          <a:bodyPr/>
          <a:lstStyle/>
          <a:p>
            <a:fld id="{A361A1C8-239B-B543-A76A-BBC1755A8FB9}" type="datetimeFigureOut">
              <a:rPr lang="en-US" smtClean="0"/>
              <a:t>1/11/2023</a:t>
            </a:fld>
            <a:endParaRPr lang="en-US" dirty="0"/>
          </a:p>
        </p:txBody>
      </p:sp>
      <p:sp>
        <p:nvSpPr>
          <p:cNvPr id="5" name="Footer Placeholder 4">
            <a:extLst>
              <a:ext uri="{FF2B5EF4-FFF2-40B4-BE49-F238E27FC236}">
                <a16:creationId xmlns:a16="http://schemas.microsoft.com/office/drawing/2014/main" id="{8667BB44-E97B-2E46-8C6C-448F0F41263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118A40A-C0A0-CD41-A4EF-DDB489330709}"/>
              </a:ext>
            </a:extLst>
          </p:cNvPr>
          <p:cNvSpPr>
            <a:spLocks noGrp="1"/>
          </p:cNvSpPr>
          <p:nvPr>
            <p:ph type="sldNum" sz="quarter" idx="12"/>
          </p:nvPr>
        </p:nvSpPr>
        <p:spPr>
          <a:xfrm>
            <a:off x="8610600" y="6356350"/>
            <a:ext cx="2743200" cy="365125"/>
          </a:xfrm>
          <a:prstGeom prst="rect">
            <a:avLst/>
          </a:prstGeom>
        </p:spPr>
        <p:txBody>
          <a:bodyPr/>
          <a:lstStyle/>
          <a:p>
            <a:fld id="{2D52B41A-70F6-7E40-95FD-6A12C8D9744E}" type="slidenum">
              <a:rPr lang="en-US" smtClean="0"/>
              <a:t>‹#›</a:t>
            </a:fld>
            <a:endParaRPr lang="en-US" dirty="0"/>
          </a:p>
        </p:txBody>
      </p:sp>
    </p:spTree>
    <p:extLst>
      <p:ext uri="{BB962C8B-B14F-4D97-AF65-F5344CB8AC3E}">
        <p14:creationId xmlns:p14="http://schemas.microsoft.com/office/powerpoint/2010/main" val="209106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8408A47-B5B2-E342-AACF-A8B1976290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3249517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8B8F4C8-9AF3-4037-A746-31BBC8542A26}"/>
              </a:ext>
            </a:extLst>
          </p:cNvPr>
          <p:cNvSpPr>
            <a:spLocks noGrp="1"/>
          </p:cNvSpPr>
          <p:nvPr>
            <p:ph type="pic" sz="quarter" idx="10" hasCustomPrompt="1"/>
          </p:nvPr>
        </p:nvSpPr>
        <p:spPr>
          <a:xfrm>
            <a:off x="0" y="0"/>
            <a:ext cx="12192000"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4" name="Picture 3">
            <a:extLst>
              <a:ext uri="{FF2B5EF4-FFF2-40B4-BE49-F238E27FC236}">
                <a16:creationId xmlns:a16="http://schemas.microsoft.com/office/drawing/2014/main" id="{40228586-4A50-254B-9C6D-7FB9D1E4A5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385602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9BC888EF-EE64-4C9B-8D53-814E8F1EB715}"/>
              </a:ext>
            </a:extLst>
          </p:cNvPr>
          <p:cNvSpPr>
            <a:spLocks noGrp="1"/>
          </p:cNvSpPr>
          <p:nvPr>
            <p:ph type="pic" sz="quarter" idx="10" hasCustomPrompt="1"/>
          </p:nvPr>
        </p:nvSpPr>
        <p:spPr>
          <a:xfrm>
            <a:off x="6319838" y="0"/>
            <a:ext cx="3871912"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6" name="Picture 5">
            <a:extLst>
              <a:ext uri="{FF2B5EF4-FFF2-40B4-BE49-F238E27FC236}">
                <a16:creationId xmlns:a16="http://schemas.microsoft.com/office/drawing/2014/main" id="{95497960-3D38-174F-99B0-2775CB3356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2903283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14490C57-7A93-4058-98CC-C40B91A7083A}"/>
              </a:ext>
            </a:extLst>
          </p:cNvPr>
          <p:cNvSpPr>
            <a:spLocks noGrp="1"/>
          </p:cNvSpPr>
          <p:nvPr>
            <p:ph type="pic" sz="quarter" idx="11" hasCustomPrompt="1"/>
          </p:nvPr>
        </p:nvSpPr>
        <p:spPr>
          <a:xfrm>
            <a:off x="1" y="-1"/>
            <a:ext cx="5921374"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6" name="Picture 5">
            <a:extLst>
              <a:ext uri="{FF2B5EF4-FFF2-40B4-BE49-F238E27FC236}">
                <a16:creationId xmlns:a16="http://schemas.microsoft.com/office/drawing/2014/main" id="{B00A2BA6-E0B6-3D4A-A210-E67091FBE4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118846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741D2C9B-EB9C-4796-A56D-378BE32C2600}"/>
              </a:ext>
            </a:extLst>
          </p:cNvPr>
          <p:cNvSpPr>
            <a:spLocks noGrp="1"/>
          </p:cNvSpPr>
          <p:nvPr>
            <p:ph type="pic" sz="quarter" idx="11" hasCustomPrompt="1"/>
          </p:nvPr>
        </p:nvSpPr>
        <p:spPr>
          <a:xfrm>
            <a:off x="6172200" y="1"/>
            <a:ext cx="6019800"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5" name="Picture 4">
            <a:extLst>
              <a:ext uri="{FF2B5EF4-FFF2-40B4-BE49-F238E27FC236}">
                <a16:creationId xmlns:a16="http://schemas.microsoft.com/office/drawing/2014/main" id="{7EBB28B6-C59C-2642-B75C-5FAFE18D95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317728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C98B672C-B69F-45C0-B750-94F0110FBD63}"/>
              </a:ext>
            </a:extLst>
          </p:cNvPr>
          <p:cNvSpPr>
            <a:spLocks noGrp="1"/>
          </p:cNvSpPr>
          <p:nvPr>
            <p:ph type="pic" sz="quarter" idx="11" hasCustomPrompt="1"/>
          </p:nvPr>
        </p:nvSpPr>
        <p:spPr>
          <a:xfrm>
            <a:off x="-1" y="1"/>
            <a:ext cx="6095999" cy="6858000"/>
          </a:xfrm>
          <a:prstGeom prst="flowChartDelay">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6" name="Picture 5">
            <a:extLst>
              <a:ext uri="{FF2B5EF4-FFF2-40B4-BE49-F238E27FC236}">
                <a16:creationId xmlns:a16="http://schemas.microsoft.com/office/drawing/2014/main" id="{BB350B38-7144-CA4B-A943-91733AE7E2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18107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04114A19-5EFA-40B9-AB6C-B484BF4564F6}"/>
              </a:ext>
            </a:extLst>
          </p:cNvPr>
          <p:cNvSpPr>
            <a:spLocks noGrp="1"/>
          </p:cNvSpPr>
          <p:nvPr>
            <p:ph type="pic" sz="quarter" idx="13" hasCustomPrompt="1"/>
          </p:nvPr>
        </p:nvSpPr>
        <p:spPr>
          <a:xfrm>
            <a:off x="5080994" y="79340"/>
            <a:ext cx="3801750" cy="3804271"/>
          </a:xfrm>
          <a:prstGeom prst="ellipse">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1" name="Picture Placeholder 2">
            <a:extLst>
              <a:ext uri="{FF2B5EF4-FFF2-40B4-BE49-F238E27FC236}">
                <a16:creationId xmlns:a16="http://schemas.microsoft.com/office/drawing/2014/main" id="{C13B9ACF-535B-4D7E-9621-3BDA38A0B75F}"/>
              </a:ext>
            </a:extLst>
          </p:cNvPr>
          <p:cNvSpPr>
            <a:spLocks noGrp="1"/>
          </p:cNvSpPr>
          <p:nvPr>
            <p:ph type="pic" sz="quarter" idx="14" hasCustomPrompt="1"/>
          </p:nvPr>
        </p:nvSpPr>
        <p:spPr>
          <a:xfrm>
            <a:off x="7935378" y="2672829"/>
            <a:ext cx="4102244" cy="4105831"/>
          </a:xfrm>
          <a:prstGeom prst="ellipse">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pic>
        <p:nvPicPr>
          <p:cNvPr id="5" name="Picture 4">
            <a:extLst>
              <a:ext uri="{FF2B5EF4-FFF2-40B4-BE49-F238E27FC236}">
                <a16:creationId xmlns:a16="http://schemas.microsoft.com/office/drawing/2014/main" id="{3D24D8DD-2EA0-584C-B5D7-96CF11EA45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1771" y="481126"/>
            <a:ext cx="561332" cy="509444"/>
          </a:xfrm>
          <a:prstGeom prst="rect">
            <a:avLst/>
          </a:prstGeom>
        </p:spPr>
      </p:pic>
    </p:spTree>
    <p:extLst>
      <p:ext uri="{BB962C8B-B14F-4D97-AF65-F5344CB8AC3E}">
        <p14:creationId xmlns:p14="http://schemas.microsoft.com/office/powerpoint/2010/main" val="3629218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757F9D-4B2E-3D41-82FC-FC0075019E18}"/>
              </a:ext>
            </a:extLst>
          </p:cNvPr>
          <p:cNvSpPr txBox="1"/>
          <p:nvPr userDrawn="1"/>
        </p:nvSpPr>
        <p:spPr>
          <a:xfrm>
            <a:off x="808897" y="6199573"/>
            <a:ext cx="2924066" cy="276999"/>
          </a:xfrm>
          <a:prstGeom prst="rect">
            <a:avLst/>
          </a:prstGeom>
          <a:noFill/>
        </p:spPr>
        <p:txBody>
          <a:bodyPr wrap="square" rtlCol="0">
            <a:spAutoFit/>
          </a:bodyPr>
          <a:lstStyle/>
          <a:p>
            <a:r>
              <a:rPr lang="en-GB" sz="1200" b="1" dirty="0">
                <a:solidFill>
                  <a:schemeClr val="accent2"/>
                </a:solidFill>
              </a:rPr>
              <a:t>www.cpics.org.uk</a:t>
            </a:r>
            <a:endParaRPr lang="en-GB" sz="1200" dirty="0">
              <a:solidFill>
                <a:schemeClr val="accent2"/>
              </a:solidFill>
            </a:endParaRPr>
          </a:p>
        </p:txBody>
      </p:sp>
      <p:grpSp>
        <p:nvGrpSpPr>
          <p:cNvPr id="4" name="Group 3">
            <a:extLst>
              <a:ext uri="{FF2B5EF4-FFF2-40B4-BE49-F238E27FC236}">
                <a16:creationId xmlns:a16="http://schemas.microsoft.com/office/drawing/2014/main" id="{85A21A4B-173E-314C-AF03-387A1B875565}"/>
              </a:ext>
            </a:extLst>
          </p:cNvPr>
          <p:cNvGrpSpPr/>
          <p:nvPr userDrawn="1"/>
        </p:nvGrpSpPr>
        <p:grpSpPr>
          <a:xfrm>
            <a:off x="896111" y="6164336"/>
            <a:ext cx="10486991" cy="276999"/>
            <a:chOff x="896112" y="6164337"/>
            <a:chExt cx="10172640" cy="0"/>
          </a:xfrm>
        </p:grpSpPr>
        <p:cxnSp>
          <p:nvCxnSpPr>
            <p:cNvPr id="6" name="Straight Connector 5">
              <a:extLst>
                <a:ext uri="{FF2B5EF4-FFF2-40B4-BE49-F238E27FC236}">
                  <a16:creationId xmlns:a16="http://schemas.microsoft.com/office/drawing/2014/main" id="{D154468F-5D52-9B4A-895C-BC16C1221819}"/>
                </a:ext>
              </a:extLst>
            </p:cNvPr>
            <p:cNvCxnSpPr>
              <a:cxnSpLocks/>
            </p:cNvCxnSpPr>
            <p:nvPr userDrawn="1"/>
          </p:nvCxnSpPr>
          <p:spPr>
            <a:xfrm>
              <a:off x="896112" y="6164337"/>
              <a:ext cx="3390880"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95B9195C-CC55-8D49-ADE8-9947EF2ABEC5}"/>
                </a:ext>
              </a:extLst>
            </p:cNvPr>
            <p:cNvCxnSpPr>
              <a:cxnSpLocks/>
            </p:cNvCxnSpPr>
            <p:nvPr userDrawn="1"/>
          </p:nvCxnSpPr>
          <p:spPr>
            <a:xfrm>
              <a:off x="4286992" y="6164337"/>
              <a:ext cx="3390880"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6B9DC27-D465-F94A-A068-0431DF192221}"/>
                </a:ext>
              </a:extLst>
            </p:cNvPr>
            <p:cNvCxnSpPr>
              <a:cxnSpLocks/>
            </p:cNvCxnSpPr>
            <p:nvPr userDrawn="1"/>
          </p:nvCxnSpPr>
          <p:spPr>
            <a:xfrm>
              <a:off x="7677872" y="6164337"/>
              <a:ext cx="3390880"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82939575"/>
      </p:ext>
    </p:extLst>
  </p:cSld>
  <p:clrMap bg1="lt1" tx1="dk1" bg2="lt2" tx2="dk2" accent1="accent1" accent2="accent2" accent3="accent3" accent4="accent4" accent5="accent5" accent6="accent6" hlink="hlink" folHlink="folHlink"/>
  <p:sldLayoutIdLst>
    <p:sldLayoutId id="2147483669" r:id="rId1"/>
    <p:sldLayoutId id="2147483691" r:id="rId2"/>
    <p:sldLayoutId id="2147483690" r:id="rId3"/>
    <p:sldLayoutId id="2147483651" r:id="rId4"/>
    <p:sldLayoutId id="2147483653" r:id="rId5"/>
    <p:sldLayoutId id="2147483659" r:id="rId6"/>
    <p:sldLayoutId id="2147483668" r:id="rId7"/>
    <p:sldLayoutId id="2147483667" r:id="rId8"/>
    <p:sldLayoutId id="2147483672" r:id="rId9"/>
    <p:sldLayoutId id="2147483689" r:id="rId10"/>
    <p:sldLayoutId id="2147483688" r:id="rId11"/>
    <p:sldLayoutId id="214748369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76070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3" Type="http://schemas.openxmlformats.org/officeDocument/2006/relationships/diagramLayout" Target="../diagrams/layout5.xml"/><Relationship Id="rId21"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diagramData" Target="../diagrams/data5.xml"/><Relationship Id="rId16" Type="http://schemas.openxmlformats.org/officeDocument/2006/relationships/image" Target="../media/image14.svg"/><Relationship Id="rId20" Type="http://schemas.openxmlformats.org/officeDocument/2006/relationships/image" Target="../media/image18.svg"/><Relationship Id="rId1" Type="http://schemas.openxmlformats.org/officeDocument/2006/relationships/slideLayout" Target="../slideLayouts/slideLayout12.xml"/><Relationship Id="rId6" Type="http://schemas.microsoft.com/office/2007/relationships/diagramDrawing" Target="../diagrams/drawing5.xml"/><Relationship Id="rId11" Type="http://schemas.openxmlformats.org/officeDocument/2006/relationships/image" Target="../media/image9.png"/><Relationship Id="rId5" Type="http://schemas.openxmlformats.org/officeDocument/2006/relationships/diagramColors" Target="../diagrams/colors5.xml"/><Relationship Id="rId15" Type="http://schemas.openxmlformats.org/officeDocument/2006/relationships/image" Target="../media/image13.png"/><Relationship Id="rId10" Type="http://schemas.openxmlformats.org/officeDocument/2006/relationships/image" Target="../media/image8.svg"/><Relationship Id="rId19" Type="http://schemas.openxmlformats.org/officeDocument/2006/relationships/image" Target="../media/image17.png"/><Relationship Id="rId4" Type="http://schemas.openxmlformats.org/officeDocument/2006/relationships/diagramQuickStyle" Target="../diagrams/quickStyle5.xml"/><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19.emf"/></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FB6E0D-6C33-412E-9D39-CC81F988989C}"/>
              </a:ext>
            </a:extLst>
          </p:cNvPr>
          <p:cNvSpPr>
            <a:spLocks noGrp="1"/>
          </p:cNvSpPr>
          <p:nvPr>
            <p:ph type="title" idx="4294967295"/>
          </p:nvPr>
        </p:nvSpPr>
        <p:spPr>
          <a:xfrm>
            <a:off x="838200" y="-1118618"/>
            <a:ext cx="10515600" cy="1325563"/>
          </a:xfrm>
          <a:prstGeom prst="rect">
            <a:avLst/>
          </a:prstGeom>
        </p:spPr>
        <p:txBody>
          <a:bodyPr/>
          <a:lstStyle/>
          <a:p>
            <a:r>
              <a:rPr lang="en-GB" dirty="0"/>
              <a:t>Template header</a:t>
            </a:r>
          </a:p>
        </p:txBody>
      </p:sp>
      <p:sp>
        <p:nvSpPr>
          <p:cNvPr id="2" name="TextBox 1">
            <a:extLst>
              <a:ext uri="{FF2B5EF4-FFF2-40B4-BE49-F238E27FC236}">
                <a16:creationId xmlns:a16="http://schemas.microsoft.com/office/drawing/2014/main" id="{89A1C3EF-7658-F34B-AF2E-590FAE9DE5DE}"/>
              </a:ext>
            </a:extLst>
          </p:cNvPr>
          <p:cNvSpPr txBox="1"/>
          <p:nvPr/>
        </p:nvSpPr>
        <p:spPr>
          <a:xfrm>
            <a:off x="838200" y="1657851"/>
            <a:ext cx="4377783" cy="2308324"/>
          </a:xfrm>
          <a:prstGeom prst="rect">
            <a:avLst/>
          </a:prstGeom>
          <a:noFill/>
        </p:spPr>
        <p:txBody>
          <a:bodyPr wrap="square" rtlCol="0">
            <a:spAutoFit/>
          </a:bodyPr>
          <a:lstStyle/>
          <a:p>
            <a:r>
              <a:rPr lang="en-US" sz="4800" dirty="0">
                <a:solidFill>
                  <a:srgbClr val="192A47"/>
                </a:solidFill>
                <a:latin typeface="Calibri" panose="020F0502020204030204" pitchFamily="34" charset="0"/>
                <a:cs typeface="Calibri" panose="020F0502020204030204" pitchFamily="34" charset="0"/>
              </a:rPr>
              <a:t>Northstowe Community Forum </a:t>
            </a:r>
          </a:p>
        </p:txBody>
      </p:sp>
      <p:sp>
        <p:nvSpPr>
          <p:cNvPr id="4" name="TextBox 3">
            <a:extLst>
              <a:ext uri="{FF2B5EF4-FFF2-40B4-BE49-F238E27FC236}">
                <a16:creationId xmlns:a16="http://schemas.microsoft.com/office/drawing/2014/main" id="{494EB987-C6BE-BA42-9DA1-01DEDEFEF8B1}"/>
              </a:ext>
            </a:extLst>
          </p:cNvPr>
          <p:cNvSpPr txBox="1"/>
          <p:nvPr/>
        </p:nvSpPr>
        <p:spPr>
          <a:xfrm>
            <a:off x="911637" y="4289620"/>
            <a:ext cx="5540533" cy="1323439"/>
          </a:xfrm>
          <a:prstGeom prst="rect">
            <a:avLst/>
          </a:prstGeom>
          <a:noFill/>
        </p:spPr>
        <p:txBody>
          <a:bodyPr wrap="square" rtlCol="0">
            <a:spAutoFit/>
          </a:bodyPr>
          <a:lstStyle/>
          <a:p>
            <a:r>
              <a:rPr lang="en-US" sz="2000" dirty="0">
                <a:solidFill>
                  <a:schemeClr val="accent3"/>
                </a:solidFill>
                <a:latin typeface="Lato" panose="020F0502020204030203" pitchFamily="34" charset="77"/>
                <a:cs typeface="Calibri" panose="020F0502020204030204" pitchFamily="34" charset="0"/>
              </a:rPr>
              <a:t>Wednesday 11 January 2023 </a:t>
            </a:r>
          </a:p>
          <a:p>
            <a:endParaRPr lang="en-US" sz="2000" dirty="0">
              <a:solidFill>
                <a:schemeClr val="accent3"/>
              </a:solidFill>
              <a:latin typeface="Lato" panose="020F0502020204030203" pitchFamily="34" charset="77"/>
              <a:cs typeface="Calibri" panose="020F0502020204030204" pitchFamily="34" charset="0"/>
            </a:endParaRPr>
          </a:p>
          <a:p>
            <a:r>
              <a:rPr lang="en-US" sz="2000" dirty="0">
                <a:solidFill>
                  <a:schemeClr val="accent3"/>
                </a:solidFill>
                <a:latin typeface="Lato" panose="020F0502020204030203" pitchFamily="34" charset="77"/>
                <a:cs typeface="Calibri" panose="020F0502020204030204" pitchFamily="34" charset="0"/>
              </a:rPr>
              <a:t>David Parke </a:t>
            </a:r>
          </a:p>
          <a:p>
            <a:r>
              <a:rPr lang="en-US" sz="2000" dirty="0">
                <a:solidFill>
                  <a:schemeClr val="accent3"/>
                </a:solidFill>
                <a:latin typeface="Lato" panose="020F0502020204030203" pitchFamily="34" charset="77"/>
                <a:cs typeface="Calibri" panose="020F0502020204030204" pitchFamily="34" charset="0"/>
              </a:rPr>
              <a:t>Associate Director for Primary Care </a:t>
            </a:r>
            <a:endParaRPr lang="en-ID" sz="2000" dirty="0">
              <a:solidFill>
                <a:schemeClr val="accent3"/>
              </a:solidFill>
              <a:latin typeface="Lato" panose="020F0502020204030203" pitchFamily="34" charset="77"/>
              <a:cs typeface="Calibri" panose="020F0502020204030204" pitchFamily="34" charset="0"/>
            </a:endParaRPr>
          </a:p>
        </p:txBody>
      </p:sp>
    </p:spTree>
    <p:extLst>
      <p:ext uri="{BB962C8B-B14F-4D97-AF65-F5344CB8AC3E}">
        <p14:creationId xmlns:p14="http://schemas.microsoft.com/office/powerpoint/2010/main" val="38135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56874" y="108856"/>
            <a:ext cx="889000" cy="723900"/>
          </a:xfrm>
          <a:prstGeom prst="rect">
            <a:avLst/>
          </a:prstGeom>
        </p:spPr>
      </p:pic>
      <p:sp>
        <p:nvSpPr>
          <p:cNvPr id="5" name="TextBox 4">
            <a:extLst>
              <a:ext uri="{FF2B5EF4-FFF2-40B4-BE49-F238E27FC236}">
                <a16:creationId xmlns:a16="http://schemas.microsoft.com/office/drawing/2014/main" id="{5BD43208-E662-1A22-33AA-EBDE29E9D8B6}"/>
              </a:ext>
            </a:extLst>
          </p:cNvPr>
          <p:cNvSpPr txBox="1"/>
          <p:nvPr/>
        </p:nvSpPr>
        <p:spPr>
          <a:xfrm>
            <a:off x="546126" y="108856"/>
            <a:ext cx="1136284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2C365B">
                    <a:lumMod val="75000"/>
                  </a:srgbClr>
                </a:solidFill>
                <a:latin typeface="Century Gothic" panose="020B0502020202020204" pitchFamily="34" charset="0"/>
              </a:rPr>
              <a:t>Health Care for Northstowe </a:t>
            </a:r>
            <a:endPar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graphicFrame>
        <p:nvGraphicFramePr>
          <p:cNvPr id="6" name="Diagram 5">
            <a:extLst>
              <a:ext uri="{FF2B5EF4-FFF2-40B4-BE49-F238E27FC236}">
                <a16:creationId xmlns:a16="http://schemas.microsoft.com/office/drawing/2014/main" id="{3E846A23-BCAA-D386-522E-73E107E5C4AA}"/>
              </a:ext>
            </a:extLst>
          </p:cNvPr>
          <p:cNvGraphicFramePr/>
          <p:nvPr>
            <p:extLst>
              <p:ext uri="{D42A27DB-BD31-4B8C-83A1-F6EECF244321}">
                <p14:modId xmlns:p14="http://schemas.microsoft.com/office/powerpoint/2010/main" val="195019239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7588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56874" y="108856"/>
            <a:ext cx="889000" cy="723900"/>
          </a:xfrm>
          <a:prstGeom prst="rect">
            <a:avLst/>
          </a:prstGeom>
        </p:spPr>
      </p:pic>
      <p:sp>
        <p:nvSpPr>
          <p:cNvPr id="5" name="TextBox 4">
            <a:extLst>
              <a:ext uri="{FF2B5EF4-FFF2-40B4-BE49-F238E27FC236}">
                <a16:creationId xmlns:a16="http://schemas.microsoft.com/office/drawing/2014/main" id="{5BD43208-E662-1A22-33AA-EBDE29E9D8B6}"/>
              </a:ext>
            </a:extLst>
          </p:cNvPr>
          <p:cNvSpPr txBox="1"/>
          <p:nvPr/>
        </p:nvSpPr>
        <p:spPr>
          <a:xfrm>
            <a:off x="546126" y="108856"/>
            <a:ext cx="1136284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2C365B">
                    <a:lumMod val="75000"/>
                  </a:srgbClr>
                </a:solidFill>
                <a:latin typeface="Century Gothic" panose="020B0502020202020204" pitchFamily="34" charset="0"/>
              </a:rPr>
              <a:t>Health Care for Northstowe </a:t>
            </a:r>
            <a:endPar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grpSp>
        <p:nvGrpSpPr>
          <p:cNvPr id="2" name="Group 1">
            <a:extLst>
              <a:ext uri="{FF2B5EF4-FFF2-40B4-BE49-F238E27FC236}">
                <a16:creationId xmlns:a16="http://schemas.microsoft.com/office/drawing/2014/main" id="{6A428761-C053-4023-92B4-630E2AAC249C}"/>
              </a:ext>
            </a:extLst>
          </p:cNvPr>
          <p:cNvGrpSpPr/>
          <p:nvPr/>
        </p:nvGrpSpPr>
        <p:grpSpPr>
          <a:xfrm>
            <a:off x="426788" y="1550952"/>
            <a:ext cx="3756095" cy="3756095"/>
            <a:chOff x="0" y="905919"/>
            <a:chExt cx="3756095" cy="3756095"/>
          </a:xfrm>
        </p:grpSpPr>
        <p:sp>
          <p:nvSpPr>
            <p:cNvPr id="3" name="Oval 2">
              <a:extLst>
                <a:ext uri="{FF2B5EF4-FFF2-40B4-BE49-F238E27FC236}">
                  <a16:creationId xmlns:a16="http://schemas.microsoft.com/office/drawing/2014/main" id="{306DA12E-5989-4CCF-523A-6BE2949C6463}"/>
                </a:ext>
              </a:extLst>
            </p:cNvPr>
            <p:cNvSpPr/>
            <p:nvPr/>
          </p:nvSpPr>
          <p:spPr>
            <a:xfrm>
              <a:off x="0" y="905919"/>
              <a:ext cx="3756095" cy="3756095"/>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 name="Oval 4">
              <a:extLst>
                <a:ext uri="{FF2B5EF4-FFF2-40B4-BE49-F238E27FC236}">
                  <a16:creationId xmlns:a16="http://schemas.microsoft.com/office/drawing/2014/main" id="{1E1298A8-BFAD-6745-B02D-EA8865DCF19E}"/>
                </a:ext>
              </a:extLst>
            </p:cNvPr>
            <p:cNvSpPr txBox="1"/>
            <p:nvPr/>
          </p:nvSpPr>
          <p:spPr>
            <a:xfrm>
              <a:off x="626015" y="1531935"/>
              <a:ext cx="2504063" cy="25040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dirty="0"/>
                <a:t>Health Access Now</a:t>
              </a:r>
              <a:r>
                <a:rPr lang="en-GB" sz="4300" kern="1200" dirty="0"/>
                <a:t> </a:t>
              </a:r>
            </a:p>
          </p:txBody>
        </p:sp>
      </p:grpSp>
      <p:graphicFrame>
        <p:nvGraphicFramePr>
          <p:cNvPr id="10" name="Diagram 9">
            <a:extLst>
              <a:ext uri="{FF2B5EF4-FFF2-40B4-BE49-F238E27FC236}">
                <a16:creationId xmlns:a16="http://schemas.microsoft.com/office/drawing/2014/main" id="{CB025EFE-D542-EE6E-00DB-1E397B7FDDB9}"/>
              </a:ext>
            </a:extLst>
          </p:cNvPr>
          <p:cNvGraphicFramePr/>
          <p:nvPr>
            <p:extLst>
              <p:ext uri="{D42A27DB-BD31-4B8C-83A1-F6EECF244321}">
                <p14:modId xmlns:p14="http://schemas.microsoft.com/office/powerpoint/2010/main" val="1641376627"/>
              </p:ext>
            </p:extLst>
          </p:nvPr>
        </p:nvGraphicFramePr>
        <p:xfrm>
          <a:off x="444500" y="832756"/>
          <a:ext cx="447154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Table 11">
            <a:extLst>
              <a:ext uri="{FF2B5EF4-FFF2-40B4-BE49-F238E27FC236}">
                <a16:creationId xmlns:a16="http://schemas.microsoft.com/office/drawing/2014/main" id="{2017D0E0-4E24-CE3A-661B-76677C00A248}"/>
              </a:ext>
            </a:extLst>
          </p:cNvPr>
          <p:cNvGraphicFramePr>
            <a:graphicFrameLocks noGrp="1"/>
          </p:cNvGraphicFramePr>
          <p:nvPr>
            <p:extLst>
              <p:ext uri="{D42A27DB-BD31-4B8C-83A1-F6EECF244321}">
                <p14:modId xmlns:p14="http://schemas.microsoft.com/office/powerpoint/2010/main" val="3256438038"/>
              </p:ext>
            </p:extLst>
          </p:nvPr>
        </p:nvGraphicFramePr>
        <p:xfrm>
          <a:off x="4588596" y="956941"/>
          <a:ext cx="7176616" cy="5068303"/>
        </p:xfrm>
        <a:graphic>
          <a:graphicData uri="http://schemas.openxmlformats.org/drawingml/2006/table">
            <a:tbl>
              <a:tblPr firstRow="1" bandRow="1">
                <a:tableStyleId>{F5AB1C69-6EDB-4FF4-983F-18BD219EF322}</a:tableStyleId>
              </a:tblPr>
              <a:tblGrid>
                <a:gridCol w="7176616">
                  <a:extLst>
                    <a:ext uri="{9D8B030D-6E8A-4147-A177-3AD203B41FA5}">
                      <a16:colId xmlns:a16="http://schemas.microsoft.com/office/drawing/2014/main" val="2500856327"/>
                    </a:ext>
                  </a:extLst>
                </a:gridCol>
              </a:tblGrid>
              <a:tr h="368102">
                <a:tc>
                  <a:txBody>
                    <a:bodyPr/>
                    <a:lstStyle/>
                    <a:p>
                      <a:r>
                        <a:rPr lang="en-GB" sz="2000" dirty="0"/>
                        <a:t>Willingham &amp; Longstanton Medical Practice </a:t>
                      </a:r>
                    </a:p>
                  </a:txBody>
                  <a:tcPr/>
                </a:tc>
                <a:extLst>
                  <a:ext uri="{0D108BD9-81ED-4DB2-BD59-A6C34878D82A}">
                    <a16:rowId xmlns:a16="http://schemas.microsoft.com/office/drawing/2014/main" val="1950715291"/>
                  </a:ext>
                </a:extLst>
              </a:tr>
              <a:tr h="4672063">
                <a:tc>
                  <a:txBody>
                    <a:bodyPr/>
                    <a:lstStyle/>
                    <a:p>
                      <a:pPr marL="285750" indent="-285750">
                        <a:buFont typeface="Arial" panose="020B0604020202020204" pitchFamily="34" charset="0"/>
                        <a:buChar char="•"/>
                      </a:pPr>
                      <a:r>
                        <a:rPr lang="en-GB" dirty="0"/>
                        <a:t>Two sites </a:t>
                      </a:r>
                    </a:p>
                    <a:p>
                      <a:pPr marL="285750" indent="-285750">
                        <a:buFont typeface="Arial" panose="020B0604020202020204" pitchFamily="34" charset="0"/>
                        <a:buChar char="•"/>
                      </a:pPr>
                      <a:r>
                        <a:rPr lang="en-GB" dirty="0"/>
                        <a:t>c.11,000 registered patients </a:t>
                      </a:r>
                    </a:p>
                    <a:p>
                      <a:pPr marL="285750" indent="-285750">
                        <a:buFont typeface="Arial" panose="020B0604020202020204" pitchFamily="34" charset="0"/>
                        <a:buChar char="•"/>
                      </a:pPr>
                      <a:r>
                        <a:rPr lang="en-GB" b="1" dirty="0"/>
                        <a:t>Cambridge Northern Villages PCN </a:t>
                      </a:r>
                      <a:r>
                        <a:rPr lang="en-GB" dirty="0"/>
                        <a:t>(8 Practices, c.44,000 pts: Cottenham, Firs House, Maple Surgery, Milton Surgery, Over Surgery, Swavesey Surgery, Waterbeach Surgery and Willingham MP).  </a:t>
                      </a:r>
                    </a:p>
                    <a:p>
                      <a:pPr marL="285750" indent="-285750">
                        <a:buFont typeface="Arial" panose="020B0604020202020204" pitchFamily="34" charset="0"/>
                        <a:buChar char="•"/>
                      </a:pPr>
                      <a:r>
                        <a:rPr lang="en-GB" dirty="0"/>
                        <a:t>Registered 2,504 patients from Northstowe to date</a:t>
                      </a:r>
                    </a:p>
                    <a:p>
                      <a:pPr marL="285750" indent="-285750">
                        <a:buFont typeface="Arial" panose="020B0604020202020204" pitchFamily="34" charset="0"/>
                        <a:buChar char="•"/>
                      </a:pPr>
                      <a:r>
                        <a:rPr lang="en-GB" dirty="0"/>
                        <a:t>Two week turnaround for registering new patients </a:t>
                      </a:r>
                    </a:p>
                    <a:p>
                      <a:pPr marL="285750" indent="-285750">
                        <a:buFont typeface="Arial" panose="020B0604020202020204" pitchFamily="34" charset="0"/>
                        <a:buChar char="•"/>
                      </a:pPr>
                      <a:r>
                        <a:rPr lang="en-GB" dirty="0"/>
                        <a:t>Patient acuity high </a:t>
                      </a:r>
                    </a:p>
                    <a:p>
                      <a:pPr marL="285750" indent="-285750">
                        <a:buFont typeface="Arial" panose="020B0604020202020204" pitchFamily="34" charset="0"/>
                        <a:buChar char="•"/>
                      </a:pPr>
                      <a:r>
                        <a:rPr lang="en-GB" dirty="0"/>
                        <a:t>Staff sickness </a:t>
                      </a:r>
                    </a:p>
                    <a:p>
                      <a:pPr marL="285750" indent="-285750">
                        <a:buFont typeface="Arial" panose="020B0604020202020204" pitchFamily="34" charset="0"/>
                        <a:buChar char="•"/>
                      </a:pPr>
                      <a:r>
                        <a:rPr lang="en-GB" b="1" dirty="0"/>
                        <a:t>Enhanced Access: </a:t>
                      </a:r>
                      <a:r>
                        <a:rPr lang="en-GB" dirty="0"/>
                        <a:t>44 hours per week (evenings and weekends) across PCN, delivered by Cambs GP Network, across 8 Hub sites. </a:t>
                      </a:r>
                    </a:p>
                    <a:p>
                      <a:pPr marL="285750" indent="-285750">
                        <a:buFont typeface="Arial" panose="020B0604020202020204" pitchFamily="34" charset="0"/>
                        <a:buChar char="•"/>
                      </a:pPr>
                      <a:r>
                        <a:rPr lang="en-GB" b="1" dirty="0"/>
                        <a:t>Winter Support Package: </a:t>
                      </a:r>
                      <a:r>
                        <a:rPr lang="en-GB" b="0" dirty="0"/>
                        <a:t>ARRS additions to free up clinical time, via GPA, Digital Leads, ANP, NA and CP.  Freeing up contractual pressures for GPs via QOF and LES.  Surge Capacity via Feds and Hospital Trusts support (e.g. 14 day prescriptions). </a:t>
                      </a:r>
                    </a:p>
                  </a:txBody>
                  <a:tcPr/>
                </a:tc>
                <a:extLst>
                  <a:ext uri="{0D108BD9-81ED-4DB2-BD59-A6C34878D82A}">
                    <a16:rowId xmlns:a16="http://schemas.microsoft.com/office/drawing/2014/main" val="4271097284"/>
                  </a:ext>
                </a:extLst>
              </a:tr>
            </a:tbl>
          </a:graphicData>
        </a:graphic>
      </p:graphicFrame>
    </p:spTree>
    <p:extLst>
      <p:ext uri="{BB962C8B-B14F-4D97-AF65-F5344CB8AC3E}">
        <p14:creationId xmlns:p14="http://schemas.microsoft.com/office/powerpoint/2010/main" val="1233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56874" y="108856"/>
            <a:ext cx="889000" cy="723900"/>
          </a:xfrm>
          <a:prstGeom prst="rect">
            <a:avLst/>
          </a:prstGeom>
        </p:spPr>
      </p:pic>
      <p:sp>
        <p:nvSpPr>
          <p:cNvPr id="5" name="TextBox 4">
            <a:extLst>
              <a:ext uri="{FF2B5EF4-FFF2-40B4-BE49-F238E27FC236}">
                <a16:creationId xmlns:a16="http://schemas.microsoft.com/office/drawing/2014/main" id="{5BD43208-E662-1A22-33AA-EBDE29E9D8B6}"/>
              </a:ext>
            </a:extLst>
          </p:cNvPr>
          <p:cNvSpPr txBox="1"/>
          <p:nvPr/>
        </p:nvSpPr>
        <p:spPr>
          <a:xfrm>
            <a:off x="546126" y="108856"/>
            <a:ext cx="1136284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2C365B">
                    <a:lumMod val="75000"/>
                  </a:srgbClr>
                </a:solidFill>
                <a:latin typeface="Century Gothic" panose="020B0502020202020204" pitchFamily="34" charset="0"/>
              </a:rPr>
              <a:t>Health Care for Northstowe </a:t>
            </a:r>
            <a:endPar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graphicFrame>
        <p:nvGraphicFramePr>
          <p:cNvPr id="6" name="Diagram 5">
            <a:extLst>
              <a:ext uri="{FF2B5EF4-FFF2-40B4-BE49-F238E27FC236}">
                <a16:creationId xmlns:a16="http://schemas.microsoft.com/office/drawing/2014/main" id="{3E846A23-BCAA-D386-522E-73E107E5C4AA}"/>
              </a:ext>
            </a:extLst>
          </p:cNvPr>
          <p:cNvGraphicFramePr/>
          <p:nvPr>
            <p:extLst>
              <p:ext uri="{D42A27DB-BD31-4B8C-83A1-F6EECF244321}">
                <p14:modId xmlns:p14="http://schemas.microsoft.com/office/powerpoint/2010/main" val="768512285"/>
              </p:ext>
            </p:extLst>
          </p:nvPr>
        </p:nvGraphicFramePr>
        <p:xfrm>
          <a:off x="444500" y="832756"/>
          <a:ext cx="447154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a:extLst>
              <a:ext uri="{FF2B5EF4-FFF2-40B4-BE49-F238E27FC236}">
                <a16:creationId xmlns:a16="http://schemas.microsoft.com/office/drawing/2014/main" id="{A0AFD0A7-B7B0-5284-575F-E9815210C84A}"/>
              </a:ext>
            </a:extLst>
          </p:cNvPr>
          <p:cNvGraphicFramePr/>
          <p:nvPr>
            <p:extLst>
              <p:ext uri="{D42A27DB-BD31-4B8C-83A1-F6EECF244321}">
                <p14:modId xmlns:p14="http://schemas.microsoft.com/office/powerpoint/2010/main" val="1107349379"/>
              </p:ext>
            </p:extLst>
          </p:nvPr>
        </p:nvGraphicFramePr>
        <p:xfrm>
          <a:off x="596900" y="985156"/>
          <a:ext cx="4471542" cy="5418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Oval 4">
            <a:extLst>
              <a:ext uri="{FF2B5EF4-FFF2-40B4-BE49-F238E27FC236}">
                <a16:creationId xmlns:a16="http://schemas.microsoft.com/office/drawing/2014/main" id="{69C2F1D1-30DC-78AD-6E23-0F50E90C4E2A}"/>
              </a:ext>
            </a:extLst>
          </p:cNvPr>
          <p:cNvSpPr txBox="1"/>
          <p:nvPr/>
        </p:nvSpPr>
        <p:spPr>
          <a:xfrm>
            <a:off x="1052803" y="2176968"/>
            <a:ext cx="2504063" cy="25040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300" dirty="0"/>
              <a:t>Future Health Care</a:t>
            </a:r>
            <a:r>
              <a:rPr lang="en-GB" sz="4300" kern="1200" dirty="0"/>
              <a:t> </a:t>
            </a:r>
          </a:p>
        </p:txBody>
      </p:sp>
      <p:sp>
        <p:nvSpPr>
          <p:cNvPr id="10" name="Oval 9">
            <a:extLst>
              <a:ext uri="{FF2B5EF4-FFF2-40B4-BE49-F238E27FC236}">
                <a16:creationId xmlns:a16="http://schemas.microsoft.com/office/drawing/2014/main" id="{10D25C29-8FF7-6D0B-3D78-DA8FF023EE7A}"/>
              </a:ext>
            </a:extLst>
          </p:cNvPr>
          <p:cNvSpPr/>
          <p:nvPr/>
        </p:nvSpPr>
        <p:spPr>
          <a:xfrm>
            <a:off x="390133" y="1550951"/>
            <a:ext cx="3756095" cy="3756095"/>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pPr algn="ctr"/>
            <a:endParaRPr lang="en-GB" sz="4400" dirty="0"/>
          </a:p>
          <a:p>
            <a:pPr algn="ctr"/>
            <a:r>
              <a:rPr lang="en-GB" sz="4400" dirty="0"/>
              <a:t>Interim Healthcare </a:t>
            </a:r>
          </a:p>
        </p:txBody>
      </p:sp>
      <p:graphicFrame>
        <p:nvGraphicFramePr>
          <p:cNvPr id="11" name="Table 11">
            <a:extLst>
              <a:ext uri="{FF2B5EF4-FFF2-40B4-BE49-F238E27FC236}">
                <a16:creationId xmlns:a16="http://schemas.microsoft.com/office/drawing/2014/main" id="{CF1A5FDF-6489-5CB9-CC57-45CE2B2DF684}"/>
              </a:ext>
            </a:extLst>
          </p:cNvPr>
          <p:cNvGraphicFramePr>
            <a:graphicFrameLocks noGrp="1"/>
          </p:cNvGraphicFramePr>
          <p:nvPr>
            <p:extLst>
              <p:ext uri="{D42A27DB-BD31-4B8C-83A1-F6EECF244321}">
                <p14:modId xmlns:p14="http://schemas.microsoft.com/office/powerpoint/2010/main" val="2068026702"/>
              </p:ext>
            </p:extLst>
          </p:nvPr>
        </p:nvGraphicFramePr>
        <p:xfrm>
          <a:off x="4588596" y="956941"/>
          <a:ext cx="7176616" cy="5068303"/>
        </p:xfrm>
        <a:graphic>
          <a:graphicData uri="http://schemas.openxmlformats.org/drawingml/2006/table">
            <a:tbl>
              <a:tblPr firstRow="1" bandRow="1">
                <a:tableStyleId>{F5AB1C69-6EDB-4FF4-983F-18BD219EF322}</a:tableStyleId>
              </a:tblPr>
              <a:tblGrid>
                <a:gridCol w="7176616">
                  <a:extLst>
                    <a:ext uri="{9D8B030D-6E8A-4147-A177-3AD203B41FA5}">
                      <a16:colId xmlns:a16="http://schemas.microsoft.com/office/drawing/2014/main" val="2500856327"/>
                    </a:ext>
                  </a:extLst>
                </a:gridCol>
              </a:tblGrid>
              <a:tr h="368102">
                <a:tc>
                  <a:txBody>
                    <a:bodyPr/>
                    <a:lstStyle/>
                    <a:p>
                      <a:r>
                        <a:rPr lang="en-GB" sz="2000" dirty="0"/>
                        <a:t>Willingham &amp; Longstanton Medical Practice </a:t>
                      </a:r>
                    </a:p>
                  </a:txBody>
                  <a:tcPr/>
                </a:tc>
                <a:extLst>
                  <a:ext uri="{0D108BD9-81ED-4DB2-BD59-A6C34878D82A}">
                    <a16:rowId xmlns:a16="http://schemas.microsoft.com/office/drawing/2014/main" val="1950715291"/>
                  </a:ext>
                </a:extLst>
              </a:tr>
              <a:tr h="4672063">
                <a:tc>
                  <a:txBody>
                    <a:bodyPr/>
                    <a:lstStyle/>
                    <a:p>
                      <a:pPr marL="285750" indent="-285750">
                        <a:buFont typeface="Arial" panose="020B0604020202020204" pitchFamily="34" charset="0"/>
                        <a:buChar char="•"/>
                      </a:pPr>
                      <a:r>
                        <a:rPr lang="en-GB" b="0" dirty="0"/>
                        <a:t>Capacity to take a further c. 5,500 patients.  Workforce and operational hours to increase as necessary.  </a:t>
                      </a:r>
                    </a:p>
                    <a:p>
                      <a:pPr marL="0" indent="0">
                        <a:buFont typeface="Arial" panose="020B0604020202020204" pitchFamily="34" charset="0"/>
                        <a:buNone/>
                      </a:pPr>
                      <a:endParaRPr lang="en-GB" b="0" dirty="0"/>
                    </a:p>
                    <a:p>
                      <a:pPr marL="285750" indent="-285750">
                        <a:buFont typeface="Arial" panose="020B0604020202020204" pitchFamily="34" charset="0"/>
                        <a:buChar char="•"/>
                      </a:pPr>
                      <a:r>
                        <a:rPr lang="en-GB" b="0" dirty="0"/>
                        <a:t>Interim Community Space: location for Pathfinder Way, opposite the Green.  Working with A R Urbanism and SCDC in the design and occupations of this space from Summer 2023 (to include assembly rooms, offices, food bank with café/kitchen facilities, NHS room). </a:t>
                      </a:r>
                    </a:p>
                    <a:p>
                      <a:pPr marL="285750" indent="-285750">
                        <a:buFont typeface="Arial" panose="020B0604020202020204" pitchFamily="34" charset="0"/>
                        <a:buChar char="•"/>
                      </a:pPr>
                      <a:endParaRPr lang="en-GB" b="0" dirty="0"/>
                    </a:p>
                    <a:p>
                      <a:pPr marL="285750" indent="-285750">
                        <a:buFont typeface="Arial" panose="020B0604020202020204" pitchFamily="34" charset="0"/>
                        <a:buChar char="•"/>
                      </a:pPr>
                      <a:r>
                        <a:rPr lang="en-GB" b="0" dirty="0"/>
                        <a:t>Working on procurement and contracting options for newly commissioned permanent facility. Heath and Wellbeing services to be co-located from both statutory and non-statutory services, working with System Partners from CUH, CPFT, CCS, LA, EEAST etc.  </a:t>
                      </a:r>
                    </a:p>
                    <a:p>
                      <a:pPr marL="285750" indent="-285750">
                        <a:buFont typeface="Arial" panose="020B0604020202020204" pitchFamily="34" charset="0"/>
                        <a:buChar char="•"/>
                      </a:pPr>
                      <a:endParaRPr lang="en-GB" b="0" dirty="0"/>
                    </a:p>
                  </a:txBody>
                  <a:tcPr/>
                </a:tc>
                <a:extLst>
                  <a:ext uri="{0D108BD9-81ED-4DB2-BD59-A6C34878D82A}">
                    <a16:rowId xmlns:a16="http://schemas.microsoft.com/office/drawing/2014/main" val="4271097284"/>
                  </a:ext>
                </a:extLst>
              </a:tr>
            </a:tbl>
          </a:graphicData>
        </a:graphic>
      </p:graphicFrame>
    </p:spTree>
    <p:extLst>
      <p:ext uri="{BB962C8B-B14F-4D97-AF65-F5344CB8AC3E}">
        <p14:creationId xmlns:p14="http://schemas.microsoft.com/office/powerpoint/2010/main" val="89551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56874" y="108856"/>
            <a:ext cx="889000" cy="723900"/>
          </a:xfrm>
          <a:prstGeom prst="rect">
            <a:avLst/>
          </a:prstGeom>
        </p:spPr>
      </p:pic>
      <p:sp>
        <p:nvSpPr>
          <p:cNvPr id="5" name="TextBox 4">
            <a:extLst>
              <a:ext uri="{FF2B5EF4-FFF2-40B4-BE49-F238E27FC236}">
                <a16:creationId xmlns:a16="http://schemas.microsoft.com/office/drawing/2014/main" id="{5BD43208-E662-1A22-33AA-EBDE29E9D8B6}"/>
              </a:ext>
            </a:extLst>
          </p:cNvPr>
          <p:cNvSpPr txBox="1"/>
          <p:nvPr/>
        </p:nvSpPr>
        <p:spPr>
          <a:xfrm>
            <a:off x="546126" y="108856"/>
            <a:ext cx="1136284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2C365B">
                    <a:lumMod val="75000"/>
                  </a:srgbClr>
                </a:solidFill>
                <a:latin typeface="Century Gothic" panose="020B0502020202020204" pitchFamily="34" charset="0"/>
              </a:rPr>
              <a:t>Health Care for Northstowe </a:t>
            </a:r>
            <a:endPar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grpSp>
        <p:nvGrpSpPr>
          <p:cNvPr id="2" name="Group 1">
            <a:extLst>
              <a:ext uri="{FF2B5EF4-FFF2-40B4-BE49-F238E27FC236}">
                <a16:creationId xmlns:a16="http://schemas.microsoft.com/office/drawing/2014/main" id="{6A428761-C053-4023-92B4-630E2AAC249C}"/>
              </a:ext>
            </a:extLst>
          </p:cNvPr>
          <p:cNvGrpSpPr/>
          <p:nvPr/>
        </p:nvGrpSpPr>
        <p:grpSpPr>
          <a:xfrm>
            <a:off x="426788" y="1550952"/>
            <a:ext cx="3756095" cy="3756095"/>
            <a:chOff x="0" y="905919"/>
            <a:chExt cx="3756095" cy="3756095"/>
          </a:xfrm>
        </p:grpSpPr>
        <p:sp>
          <p:nvSpPr>
            <p:cNvPr id="3" name="Oval 2">
              <a:extLst>
                <a:ext uri="{FF2B5EF4-FFF2-40B4-BE49-F238E27FC236}">
                  <a16:creationId xmlns:a16="http://schemas.microsoft.com/office/drawing/2014/main" id="{306DA12E-5989-4CCF-523A-6BE2949C6463}"/>
                </a:ext>
              </a:extLst>
            </p:cNvPr>
            <p:cNvSpPr/>
            <p:nvPr/>
          </p:nvSpPr>
          <p:spPr>
            <a:xfrm>
              <a:off x="0" y="905919"/>
              <a:ext cx="3756095" cy="3756095"/>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 name="Oval 4">
              <a:extLst>
                <a:ext uri="{FF2B5EF4-FFF2-40B4-BE49-F238E27FC236}">
                  <a16:creationId xmlns:a16="http://schemas.microsoft.com/office/drawing/2014/main" id="{1E1298A8-BFAD-6745-B02D-EA8865DCF19E}"/>
                </a:ext>
              </a:extLst>
            </p:cNvPr>
            <p:cNvSpPr txBox="1"/>
            <p:nvPr/>
          </p:nvSpPr>
          <p:spPr>
            <a:xfrm>
              <a:off x="626015" y="1531935"/>
              <a:ext cx="2504063" cy="25040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r>
                <a:rPr lang="en-GB" sz="4000" dirty="0"/>
                <a:t>Future Healthcare</a:t>
              </a:r>
              <a:r>
                <a:rPr lang="en-GB" sz="4000" kern="1200" dirty="0"/>
                <a:t> </a:t>
              </a:r>
            </a:p>
          </p:txBody>
        </p:sp>
      </p:grpSp>
      <p:graphicFrame>
        <p:nvGraphicFramePr>
          <p:cNvPr id="6" name="Table 11">
            <a:extLst>
              <a:ext uri="{FF2B5EF4-FFF2-40B4-BE49-F238E27FC236}">
                <a16:creationId xmlns:a16="http://schemas.microsoft.com/office/drawing/2014/main" id="{2548C16C-8838-6750-20EF-48879B8AB7D3}"/>
              </a:ext>
            </a:extLst>
          </p:cNvPr>
          <p:cNvGraphicFramePr>
            <a:graphicFrameLocks noGrp="1"/>
          </p:cNvGraphicFramePr>
          <p:nvPr>
            <p:extLst>
              <p:ext uri="{D42A27DB-BD31-4B8C-83A1-F6EECF244321}">
                <p14:modId xmlns:p14="http://schemas.microsoft.com/office/powerpoint/2010/main" val="494819780"/>
              </p:ext>
            </p:extLst>
          </p:nvPr>
        </p:nvGraphicFramePr>
        <p:xfrm>
          <a:off x="4588596" y="956941"/>
          <a:ext cx="7176616" cy="5151120"/>
        </p:xfrm>
        <a:graphic>
          <a:graphicData uri="http://schemas.openxmlformats.org/drawingml/2006/table">
            <a:tbl>
              <a:tblPr firstRow="1" bandRow="1">
                <a:tableStyleId>{F5AB1C69-6EDB-4FF4-983F-18BD219EF322}</a:tableStyleId>
              </a:tblPr>
              <a:tblGrid>
                <a:gridCol w="7176616">
                  <a:extLst>
                    <a:ext uri="{9D8B030D-6E8A-4147-A177-3AD203B41FA5}">
                      <a16:colId xmlns:a16="http://schemas.microsoft.com/office/drawing/2014/main" val="2500856327"/>
                    </a:ext>
                  </a:extLst>
                </a:gridCol>
              </a:tblGrid>
              <a:tr h="368102">
                <a:tc>
                  <a:txBody>
                    <a:bodyPr/>
                    <a:lstStyle/>
                    <a:p>
                      <a:r>
                        <a:rPr lang="en-GB" sz="2000" dirty="0"/>
                        <a:t>Willingham &amp; Longstanton Medical Practice </a:t>
                      </a:r>
                    </a:p>
                  </a:txBody>
                  <a:tcPr/>
                </a:tc>
                <a:extLst>
                  <a:ext uri="{0D108BD9-81ED-4DB2-BD59-A6C34878D82A}">
                    <a16:rowId xmlns:a16="http://schemas.microsoft.com/office/drawing/2014/main" val="1950715291"/>
                  </a:ext>
                </a:extLst>
              </a:tr>
              <a:tr h="4672063">
                <a:tc>
                  <a:txBody>
                    <a:bodyPr/>
                    <a:lstStyle/>
                    <a:p>
                      <a:pPr marL="285750" indent="-285750">
                        <a:buFont typeface="Arial" panose="020B0604020202020204" pitchFamily="34" charset="0"/>
                        <a:buChar char="•"/>
                      </a:pPr>
                      <a:r>
                        <a:rPr lang="en-GB" b="0" dirty="0"/>
                        <a:t>Plans to deliver a total of 1,740 sqm for a Civic Hub (1,300 GMS, Community Trusts 200, Pharmacy 120 and Dentistry 120) during Phase 2 of construction.  </a:t>
                      </a:r>
                    </a:p>
                    <a:p>
                      <a:pPr marL="0" indent="0">
                        <a:buFont typeface="Arial" panose="020B0604020202020204" pitchFamily="34" charset="0"/>
                        <a:buNone/>
                      </a:pPr>
                      <a:endParaRPr lang="en-GB" b="0" dirty="0"/>
                    </a:p>
                    <a:p>
                      <a:pPr marL="285750" indent="-285750">
                        <a:buFont typeface="Arial" panose="020B0604020202020204" pitchFamily="34" charset="0"/>
                        <a:buChar char="•"/>
                      </a:pPr>
                      <a:r>
                        <a:rPr lang="en-GB" b="0" dirty="0"/>
                        <a:t>Working to different timelines and costs of construction and how healthcare is delivered.  PCNs and INs to collaborate.  </a:t>
                      </a:r>
                    </a:p>
                    <a:p>
                      <a:pPr marL="285750" indent="-285750">
                        <a:buFont typeface="Arial" panose="020B0604020202020204" pitchFamily="34" charset="0"/>
                        <a:buChar char="•"/>
                      </a:pPr>
                      <a:endParaRPr lang="en-GB" b="0" dirty="0"/>
                    </a:p>
                    <a:p>
                      <a:pPr marL="285750" indent="-285750">
                        <a:buFont typeface="Arial" panose="020B0604020202020204" pitchFamily="34" charset="0"/>
                        <a:buChar char="•"/>
                      </a:pPr>
                      <a:r>
                        <a:rPr lang="en-GB" b="0" dirty="0"/>
                        <a:t>The Civic Hub needs to be flexible to accommodate both traditional healthcare and services that address the wider determinants of health (e.g. CAB, housing, social care, family hub, social prescribing, Public Health initiatives, social groups, leisure and active pursuits etc).  </a:t>
                      </a:r>
                    </a:p>
                    <a:p>
                      <a:pPr marL="0" indent="0">
                        <a:buFont typeface="Arial" panose="020B0604020202020204" pitchFamily="34" charset="0"/>
                        <a:buNone/>
                      </a:pPr>
                      <a:endParaRPr lang="en-GB" b="0" dirty="0"/>
                    </a:p>
                    <a:p>
                      <a:pPr marL="285750" indent="-285750">
                        <a:buFont typeface="Arial" panose="020B0604020202020204" pitchFamily="34" charset="0"/>
                        <a:buChar char="•"/>
                      </a:pPr>
                      <a:r>
                        <a:rPr lang="en-GB" b="0" dirty="0"/>
                        <a:t>More integration to deliver services closer to where people live (diagnostics, OPA, minor surgery, specialist treatments etc.).  </a:t>
                      </a:r>
                    </a:p>
                    <a:p>
                      <a:pPr marL="285750" indent="-285750">
                        <a:buFont typeface="Arial" panose="020B0604020202020204" pitchFamily="34" charset="0"/>
                        <a:buChar char="•"/>
                      </a:pPr>
                      <a:endParaRPr lang="en-GB" b="0" dirty="0"/>
                    </a:p>
                    <a:p>
                      <a:pPr marL="285750" indent="-285750">
                        <a:buFont typeface="Arial" panose="020B0604020202020204" pitchFamily="34" charset="0"/>
                        <a:buChar char="•"/>
                      </a:pPr>
                      <a:r>
                        <a:rPr lang="en-GB" b="0" dirty="0"/>
                        <a:t>Workforce models to allow portfolio roles between Trusts, LA and PC.  </a:t>
                      </a:r>
                    </a:p>
                    <a:p>
                      <a:pPr marL="285750" indent="-285750">
                        <a:buFont typeface="Arial" panose="020B0604020202020204" pitchFamily="34" charset="0"/>
                        <a:buChar char="•"/>
                      </a:pPr>
                      <a:endParaRPr lang="en-GB" b="0" dirty="0"/>
                    </a:p>
                  </a:txBody>
                  <a:tcPr/>
                </a:tc>
                <a:extLst>
                  <a:ext uri="{0D108BD9-81ED-4DB2-BD59-A6C34878D82A}">
                    <a16:rowId xmlns:a16="http://schemas.microsoft.com/office/drawing/2014/main" val="4271097284"/>
                  </a:ext>
                </a:extLst>
              </a:tr>
            </a:tbl>
          </a:graphicData>
        </a:graphic>
      </p:graphicFrame>
    </p:spTree>
    <p:extLst>
      <p:ext uri="{BB962C8B-B14F-4D97-AF65-F5344CB8AC3E}">
        <p14:creationId xmlns:p14="http://schemas.microsoft.com/office/powerpoint/2010/main" val="89584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693D1D3D-7CD6-AD16-5413-810ACE058033}"/>
              </a:ext>
            </a:extLst>
          </p:cNvPr>
          <p:cNvPicPr>
            <a:picLocks noChangeAspect="1"/>
          </p:cNvPicPr>
          <p:nvPr/>
        </p:nvPicPr>
        <p:blipFill>
          <a:blip r:embed="rId2">
            <a:clrChange>
              <a:clrFrom>
                <a:srgbClr val="FEFEFE"/>
              </a:clrFrom>
              <a:clrTo>
                <a:srgbClr val="FEFEFE">
                  <a:alpha val="0"/>
                </a:srgbClr>
              </a:clrTo>
            </a:clrChange>
          </a:blip>
          <a:stretch>
            <a:fillRect/>
          </a:stretch>
        </p:blipFill>
        <p:spPr>
          <a:xfrm>
            <a:off x="4699000" y="1439990"/>
            <a:ext cx="7365973" cy="5002176"/>
          </a:xfrm>
          <a:prstGeom prst="rect">
            <a:avLst/>
          </a:prstGeom>
        </p:spPr>
      </p:pic>
      <p:sp>
        <p:nvSpPr>
          <p:cNvPr id="40" name="TextBox 39">
            <a:extLst>
              <a:ext uri="{FF2B5EF4-FFF2-40B4-BE49-F238E27FC236}">
                <a16:creationId xmlns:a16="http://schemas.microsoft.com/office/drawing/2014/main" id="{2CB86BA3-B927-742E-AD88-D375D8AC63DF}"/>
              </a:ext>
            </a:extLst>
          </p:cNvPr>
          <p:cNvSpPr txBox="1"/>
          <p:nvPr/>
        </p:nvSpPr>
        <p:spPr>
          <a:xfrm>
            <a:off x="476181" y="1510369"/>
            <a:ext cx="4521173" cy="344646"/>
          </a:xfrm>
          <a:prstGeom prst="rect">
            <a:avLst/>
          </a:prstGeom>
          <a:noFill/>
        </p:spPr>
        <p:txBody>
          <a:bodyPr wrap="square">
            <a:spAutoFit/>
          </a:bodyPr>
          <a:lstStyle/>
          <a:p>
            <a:pPr marL="0" marR="0" lvl="0" indent="0" algn="l" defTabSz="914400" rtl="0" eaLnBrk="1" fontAlgn="auto" latinLnBrk="0" hangingPunct="1">
              <a:lnSpc>
                <a:spcPct val="106000"/>
              </a:lnSpc>
              <a:spcBef>
                <a:spcPts val="0"/>
              </a:spcBef>
              <a:spcAft>
                <a:spcPts val="800"/>
              </a:spcAft>
              <a:buClrTx/>
              <a:buSzTx/>
              <a:buFontTx/>
              <a:buNone/>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Calibri" panose="020F0502020204030204" pitchFamily="34" charset="0"/>
              </a:rPr>
              <a:t>Primary Care delivery priorities:</a:t>
            </a:r>
            <a:endPar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CEC3279E-29C4-F9FA-C792-27E043A175DC}"/>
              </a:ext>
            </a:extLst>
          </p:cNvPr>
          <p:cNvSpPr txBox="1"/>
          <p:nvPr/>
        </p:nvSpPr>
        <p:spPr>
          <a:xfrm>
            <a:off x="6705627" y="1013197"/>
            <a:ext cx="4179349"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Cambridgeshire and Peterborough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ICS System Strategy </a:t>
            </a:r>
            <a:r>
              <a:rPr kumimoji="0" lang="en-GB" sz="1200" b="0"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(overview)</a:t>
            </a:r>
            <a:r>
              <a:rPr kumimoji="0" lang="en-GB" sz="1800" b="1"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 </a:t>
            </a:r>
          </a:p>
        </p:txBody>
      </p:sp>
      <p:sp>
        <p:nvSpPr>
          <p:cNvPr id="43" name="TextBox 42">
            <a:extLst>
              <a:ext uri="{FF2B5EF4-FFF2-40B4-BE49-F238E27FC236}">
                <a16:creationId xmlns:a16="http://schemas.microsoft.com/office/drawing/2014/main" id="{B3AA9EDB-F89C-50D2-D6D4-C66E9221A724}"/>
              </a:ext>
            </a:extLst>
          </p:cNvPr>
          <p:cNvSpPr txBox="1"/>
          <p:nvPr/>
        </p:nvSpPr>
        <p:spPr>
          <a:xfrm>
            <a:off x="476181" y="1070658"/>
            <a:ext cx="304282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ICS Primary Care Strategy</a:t>
            </a:r>
          </a:p>
        </p:txBody>
      </p:sp>
      <p:sp>
        <p:nvSpPr>
          <p:cNvPr id="44" name="TextBox 43">
            <a:extLst>
              <a:ext uri="{FF2B5EF4-FFF2-40B4-BE49-F238E27FC236}">
                <a16:creationId xmlns:a16="http://schemas.microsoft.com/office/drawing/2014/main" id="{35B714C9-A7C1-4B5F-B82A-C35CE34A9494}"/>
              </a:ext>
            </a:extLst>
          </p:cNvPr>
          <p:cNvSpPr txBox="1"/>
          <p:nvPr/>
        </p:nvSpPr>
        <p:spPr>
          <a:xfrm>
            <a:off x="546127" y="3424702"/>
            <a:ext cx="415287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Principles underpinning Our Primary Care Strategy</a:t>
            </a:r>
          </a:p>
        </p:txBody>
      </p:sp>
      <p:sp>
        <p:nvSpPr>
          <p:cNvPr id="45" name="Pentagon 44">
            <a:extLst>
              <a:ext uri="{FF2B5EF4-FFF2-40B4-BE49-F238E27FC236}">
                <a16:creationId xmlns:a16="http://schemas.microsoft.com/office/drawing/2014/main" id="{362314FB-74E4-ACF4-1BEC-D8963D72236F}"/>
              </a:ext>
            </a:extLst>
          </p:cNvPr>
          <p:cNvSpPr/>
          <p:nvPr/>
        </p:nvSpPr>
        <p:spPr>
          <a:xfrm>
            <a:off x="546127" y="1954018"/>
            <a:ext cx="3949700" cy="406400"/>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Calibri" panose="020F0502020204030204" pitchFamily="34" charset="0"/>
              </a:rPr>
              <a:t>Increase access to Primary Care</a:t>
            </a:r>
            <a:endPar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endParaRPr>
          </a:p>
        </p:txBody>
      </p:sp>
      <p:sp>
        <p:nvSpPr>
          <p:cNvPr id="46" name="Pentagon 45">
            <a:extLst>
              <a:ext uri="{FF2B5EF4-FFF2-40B4-BE49-F238E27FC236}">
                <a16:creationId xmlns:a16="http://schemas.microsoft.com/office/drawing/2014/main" id="{ED456B1C-C092-02F0-2EEC-EA1C663B83A3}"/>
              </a:ext>
            </a:extLst>
          </p:cNvPr>
          <p:cNvSpPr/>
          <p:nvPr/>
        </p:nvSpPr>
        <p:spPr>
          <a:xfrm>
            <a:off x="546127" y="2416555"/>
            <a:ext cx="3949700" cy="406400"/>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Calibri" panose="020F0502020204030204" pitchFamily="34" charset="0"/>
              </a:rPr>
              <a:t>Develop and agree a sustainability model </a:t>
            </a:r>
            <a:endPar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47" name="Pentagon 46">
            <a:extLst>
              <a:ext uri="{FF2B5EF4-FFF2-40B4-BE49-F238E27FC236}">
                <a16:creationId xmlns:a16="http://schemas.microsoft.com/office/drawing/2014/main" id="{600C8358-773B-D760-8570-5949592A1F99}"/>
              </a:ext>
            </a:extLst>
          </p:cNvPr>
          <p:cNvSpPr/>
          <p:nvPr/>
        </p:nvSpPr>
        <p:spPr>
          <a:xfrm>
            <a:off x="546127" y="2883587"/>
            <a:ext cx="3949700" cy="406400"/>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mn-cs"/>
              </a:rPr>
              <a:t>Embed integrated neighbourhood teams</a:t>
            </a: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 </a:t>
            </a:r>
          </a:p>
        </p:txBody>
      </p:sp>
      <p:sp>
        <p:nvSpPr>
          <p:cNvPr id="57" name="TextBox 56">
            <a:extLst>
              <a:ext uri="{FF2B5EF4-FFF2-40B4-BE49-F238E27FC236}">
                <a16:creationId xmlns:a16="http://schemas.microsoft.com/office/drawing/2014/main" id="{87753EB0-624D-660E-630F-710C8882B725}"/>
              </a:ext>
            </a:extLst>
          </p:cNvPr>
          <p:cNvSpPr txBox="1"/>
          <p:nvPr/>
        </p:nvSpPr>
        <p:spPr>
          <a:xfrm>
            <a:off x="546126" y="4009477"/>
            <a:ext cx="3949700" cy="261610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Honesty and inclusivity</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Appropriate Workforce</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New ways of working </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Maximise pandemic learning</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Partnership working</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Effective use of resources</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Equitable service provision</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Reduce health inequalities</a:t>
            </a:r>
          </a:p>
          <a:p>
            <a:pPr marL="342900" marR="0" lvl="0" indent="-342900" algn="l" defTabSz="914400" rtl="0" eaLnBrk="1" fontAlgn="auto" latinLnBrk="0" hangingPunct="1">
              <a:lnSpc>
                <a:spcPct val="100000"/>
              </a:lnSpc>
              <a:spcBef>
                <a:spcPts val="300"/>
              </a:spcBef>
              <a:spcAft>
                <a:spcPts val="0"/>
              </a:spcAft>
              <a:buClrTx/>
              <a:buSzTx/>
              <a:buFont typeface="+mj-lt"/>
              <a:buAutoNum type="arabicPeriod"/>
              <a:tabLst/>
              <a:defRPr/>
            </a:pPr>
            <a:r>
              <a:rPr kumimoji="0" lang="en-GB" sz="16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Smart spending</a:t>
            </a:r>
          </a:p>
        </p:txBody>
      </p:sp>
      <p:sp>
        <p:nvSpPr>
          <p:cNvPr id="60" name="Left Bracket 59">
            <a:extLst>
              <a:ext uri="{FF2B5EF4-FFF2-40B4-BE49-F238E27FC236}">
                <a16:creationId xmlns:a16="http://schemas.microsoft.com/office/drawing/2014/main" id="{3C70EFCF-2D59-AB3B-ACC0-0F7B8A2DFE36}"/>
              </a:ext>
            </a:extLst>
          </p:cNvPr>
          <p:cNvSpPr/>
          <p:nvPr/>
        </p:nvSpPr>
        <p:spPr>
          <a:xfrm>
            <a:off x="4826026" y="1257300"/>
            <a:ext cx="241275" cy="53213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F3F3F"/>
              </a:solidFill>
              <a:effectLst/>
              <a:uLnTx/>
              <a:uFillTx/>
              <a:latin typeface="Calibri"/>
              <a:ea typeface="+mn-ea"/>
              <a:cs typeface="+mn-cs"/>
            </a:endParaRPr>
          </a:p>
        </p:txBody>
      </p:sp>
      <p:cxnSp>
        <p:nvCxnSpPr>
          <p:cNvPr id="62" name="Straight Connector 61">
            <a:extLst>
              <a:ext uri="{FF2B5EF4-FFF2-40B4-BE49-F238E27FC236}">
                <a16:creationId xmlns:a16="http://schemas.microsoft.com/office/drawing/2014/main" id="{27DB12EC-E755-D55A-2DC3-D47DAED1F6EF}"/>
              </a:ext>
            </a:extLst>
          </p:cNvPr>
          <p:cNvCxnSpPr>
            <a:stCxn id="60" idx="1"/>
          </p:cNvCxnSpPr>
          <p:nvPr/>
        </p:nvCxnSpPr>
        <p:spPr>
          <a:xfrm flipH="1">
            <a:off x="4495827" y="3917950"/>
            <a:ext cx="3301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9F6CBF1-0009-CCC5-54B3-CCCA899B7ED0}"/>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2A4E3400-411F-0286-5744-1B51ABA15F05}"/>
              </a:ext>
            </a:extLst>
          </p:cNvPr>
          <p:cNvSpPr txBox="1"/>
          <p:nvPr/>
        </p:nvSpPr>
        <p:spPr>
          <a:xfrm>
            <a:off x="546126" y="108856"/>
            <a:ext cx="6941324"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C365B"/>
                </a:solidFill>
                <a:effectLst/>
                <a:uLnTx/>
                <a:uFillTx/>
                <a:latin typeface="Century Gothic" panose="020B0502020202020204" pitchFamily="34" charset="0"/>
                <a:ea typeface="+mn-ea"/>
                <a:cs typeface="+mn-cs"/>
              </a:rPr>
              <a:t>Local Context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Our Primary Care Strategy, directly supports the ICS System Strategy </a:t>
            </a:r>
            <a:endParaRPr kumimoji="0" lang="en-GB" sz="1600" b="1"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pic>
        <p:nvPicPr>
          <p:cNvPr id="65" name="Picture 64">
            <a:extLst>
              <a:ext uri="{FF2B5EF4-FFF2-40B4-BE49-F238E27FC236}">
                <a16:creationId xmlns:a16="http://schemas.microsoft.com/office/drawing/2014/main" id="{53CCF405-34C9-56B7-CF86-589C1EB7D30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756874" y="108856"/>
            <a:ext cx="889000" cy="723900"/>
          </a:xfrm>
          <a:prstGeom prst="rect">
            <a:avLst/>
          </a:prstGeom>
        </p:spPr>
      </p:pic>
    </p:spTree>
    <p:extLst>
      <p:ext uri="{BB962C8B-B14F-4D97-AF65-F5344CB8AC3E}">
        <p14:creationId xmlns:p14="http://schemas.microsoft.com/office/powerpoint/2010/main" val="583539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D2BEF8E6-FFE1-DA3D-3E84-141CD2F1777D}"/>
              </a:ext>
            </a:extLst>
          </p:cNvPr>
          <p:cNvGraphicFramePr/>
          <p:nvPr/>
        </p:nvGraphicFramePr>
        <p:xfrm>
          <a:off x="2921000" y="986044"/>
          <a:ext cx="9144000" cy="5699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Graphic 10" descr="Group with solid fill">
            <a:extLst>
              <a:ext uri="{FF2B5EF4-FFF2-40B4-BE49-F238E27FC236}">
                <a16:creationId xmlns:a16="http://schemas.microsoft.com/office/drawing/2014/main" id="{F2893EA4-E82F-FB81-2BF6-825A4F75E8F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025370" y="1186549"/>
            <a:ext cx="621402" cy="621402"/>
          </a:xfrm>
          <a:prstGeom prst="rect">
            <a:avLst/>
          </a:prstGeom>
        </p:spPr>
      </p:pic>
      <p:pic>
        <p:nvPicPr>
          <p:cNvPr id="13" name="Graphic 12" descr="Stethoscope with solid fill">
            <a:extLst>
              <a:ext uri="{FF2B5EF4-FFF2-40B4-BE49-F238E27FC236}">
                <a16:creationId xmlns:a16="http://schemas.microsoft.com/office/drawing/2014/main" id="{DF8971F5-DA62-66F4-C51C-2D28FE4988E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508028" y="1995756"/>
            <a:ext cx="621402" cy="621402"/>
          </a:xfrm>
          <a:prstGeom prst="rect">
            <a:avLst/>
          </a:prstGeom>
        </p:spPr>
      </p:pic>
      <p:pic>
        <p:nvPicPr>
          <p:cNvPr id="15" name="Graphic 14" descr="Handshake with solid fill">
            <a:extLst>
              <a:ext uri="{FF2B5EF4-FFF2-40B4-BE49-F238E27FC236}">
                <a16:creationId xmlns:a16="http://schemas.microsoft.com/office/drawing/2014/main" id="{E1FDA0DE-30C3-7BD7-E214-B022C43E033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723030" y="2760447"/>
            <a:ext cx="621402" cy="621402"/>
          </a:xfrm>
          <a:prstGeom prst="rect">
            <a:avLst/>
          </a:prstGeom>
        </p:spPr>
      </p:pic>
      <p:pic>
        <p:nvPicPr>
          <p:cNvPr id="17" name="Graphic 16" descr="Medical with solid fill">
            <a:extLst>
              <a:ext uri="{FF2B5EF4-FFF2-40B4-BE49-F238E27FC236}">
                <a16:creationId xmlns:a16="http://schemas.microsoft.com/office/drawing/2014/main" id="{0F499888-D9F4-0C57-629F-AB6F946DC0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818729" y="3542901"/>
            <a:ext cx="621402" cy="621402"/>
          </a:xfrm>
          <a:prstGeom prst="rect">
            <a:avLst/>
          </a:prstGeom>
        </p:spPr>
      </p:pic>
      <p:pic>
        <p:nvPicPr>
          <p:cNvPr id="20" name="Graphic 19" descr="Clock with solid fill">
            <a:extLst>
              <a:ext uri="{FF2B5EF4-FFF2-40B4-BE49-F238E27FC236}">
                <a16:creationId xmlns:a16="http://schemas.microsoft.com/office/drawing/2014/main" id="{EFC61C07-793F-40C6-33B7-4C956D94BA3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752058" y="4307592"/>
            <a:ext cx="621402" cy="621402"/>
          </a:xfrm>
          <a:prstGeom prst="rect">
            <a:avLst/>
          </a:prstGeom>
        </p:spPr>
      </p:pic>
      <p:pic>
        <p:nvPicPr>
          <p:cNvPr id="22" name="Graphic 21" descr="Smiling face with solid fill with solid fill">
            <a:extLst>
              <a:ext uri="{FF2B5EF4-FFF2-40B4-BE49-F238E27FC236}">
                <a16:creationId xmlns:a16="http://schemas.microsoft.com/office/drawing/2014/main" id="{CC190B9D-CF04-F49E-A10A-F115BE66CE1A}"/>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485808" y="5075532"/>
            <a:ext cx="621402" cy="621402"/>
          </a:xfrm>
          <a:prstGeom prst="rect">
            <a:avLst/>
          </a:prstGeom>
        </p:spPr>
      </p:pic>
      <p:pic>
        <p:nvPicPr>
          <p:cNvPr id="24" name="Graphic 23" descr="Brain in head with solid fill">
            <a:extLst>
              <a:ext uri="{FF2B5EF4-FFF2-40B4-BE49-F238E27FC236}">
                <a16:creationId xmlns:a16="http://schemas.microsoft.com/office/drawing/2014/main" id="{B4B0F7D5-FE57-72FD-D15B-A4681BA801A0}"/>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025370" y="5854737"/>
            <a:ext cx="621402" cy="621402"/>
          </a:xfrm>
          <a:prstGeom prst="rect">
            <a:avLst/>
          </a:prstGeom>
        </p:spPr>
      </p:pic>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FA565B2A-00F9-C212-22CA-651CFBD5485D}"/>
              </a:ext>
            </a:extLst>
          </p:cNvPr>
          <p:cNvSpPr txBox="1"/>
          <p:nvPr/>
        </p:nvSpPr>
        <p:spPr>
          <a:xfrm>
            <a:off x="543132" y="96468"/>
            <a:ext cx="6457217"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C365B">
                    <a:lumMod val="75000"/>
                  </a:srgbClr>
                </a:solidFill>
                <a:effectLst/>
                <a:uLnTx/>
                <a:uFillTx/>
                <a:latin typeface="Century Gothic" panose="020B0502020202020204" pitchFamily="34" charset="0"/>
                <a:ea typeface="+mn-ea"/>
                <a:cs typeface="+mn-cs"/>
              </a:rPr>
              <a:t>Local Context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How will we achieve our ambition for the Primary Care Strategy</a:t>
            </a:r>
          </a:p>
        </p:txBody>
      </p: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1">
            <a:clrChange>
              <a:clrFrom>
                <a:srgbClr val="FFFFFF"/>
              </a:clrFrom>
              <a:clrTo>
                <a:srgbClr val="FFFFFF">
                  <a:alpha val="0"/>
                </a:srgbClr>
              </a:clrTo>
            </a:clrChange>
          </a:blip>
          <a:stretch>
            <a:fillRect/>
          </a:stretch>
        </p:blipFill>
        <p:spPr>
          <a:xfrm>
            <a:off x="10756874" y="108856"/>
            <a:ext cx="889000" cy="723900"/>
          </a:xfrm>
          <a:prstGeom prst="rect">
            <a:avLst/>
          </a:prstGeom>
        </p:spPr>
      </p:pic>
      <p:pic>
        <p:nvPicPr>
          <p:cNvPr id="23" name="Picture 22">
            <a:extLst>
              <a:ext uri="{FF2B5EF4-FFF2-40B4-BE49-F238E27FC236}">
                <a16:creationId xmlns:a16="http://schemas.microsoft.com/office/drawing/2014/main" id="{14C3B912-E146-A90B-7428-567424727012}"/>
              </a:ext>
            </a:extLst>
          </p:cNvPr>
          <p:cNvPicPr>
            <a:picLocks noChangeAspect="1"/>
          </p:cNvPicPr>
          <p:nvPr/>
        </p:nvPicPr>
        <p:blipFill>
          <a:blip r:embed="rId22"/>
          <a:stretch>
            <a:fillRect/>
          </a:stretch>
        </p:blipFill>
        <p:spPr>
          <a:xfrm>
            <a:off x="378023" y="1873280"/>
            <a:ext cx="3158302" cy="3902555"/>
          </a:xfrm>
          <a:prstGeom prst="rect">
            <a:avLst/>
          </a:prstGeom>
        </p:spPr>
      </p:pic>
    </p:spTree>
    <p:extLst>
      <p:ext uri="{BB962C8B-B14F-4D97-AF65-F5344CB8AC3E}">
        <p14:creationId xmlns:p14="http://schemas.microsoft.com/office/powerpoint/2010/main" val="386473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D1F1292-E398-15AD-DAAC-747BDBC61181}"/>
              </a:ext>
            </a:extLst>
          </p:cNvPr>
          <p:cNvCxnSpPr>
            <a:cxnSpLocks/>
          </p:cNvCxnSpPr>
          <p:nvPr/>
        </p:nvCxnSpPr>
        <p:spPr>
          <a:xfrm>
            <a:off x="546126" y="832756"/>
            <a:ext cx="11201374" cy="0"/>
          </a:xfrm>
          <a:prstGeom prst="line">
            <a:avLst/>
          </a:prstGeom>
          <a:ln w="412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7" name="Picture 26">
            <a:extLst>
              <a:ext uri="{FF2B5EF4-FFF2-40B4-BE49-F238E27FC236}">
                <a16:creationId xmlns:a16="http://schemas.microsoft.com/office/drawing/2014/main" id="{A44D6319-7C6F-C6AA-2224-F7E844E479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56874" y="108856"/>
            <a:ext cx="889000" cy="723900"/>
          </a:xfrm>
          <a:prstGeom prst="rect">
            <a:avLst/>
          </a:prstGeom>
        </p:spPr>
      </p:pic>
      <p:sp>
        <p:nvSpPr>
          <p:cNvPr id="2" name="Pentagon 1">
            <a:extLst>
              <a:ext uri="{FF2B5EF4-FFF2-40B4-BE49-F238E27FC236}">
                <a16:creationId xmlns:a16="http://schemas.microsoft.com/office/drawing/2014/main" id="{4214AD25-6034-41A0-6B2E-E2AE40F14560}"/>
              </a:ext>
            </a:extLst>
          </p:cNvPr>
          <p:cNvSpPr/>
          <p:nvPr/>
        </p:nvSpPr>
        <p:spPr>
          <a:xfrm>
            <a:off x="192324" y="1353457"/>
            <a:ext cx="3949700" cy="406400"/>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Calibri" panose="020F0502020204030204" pitchFamily="34" charset="0"/>
                <a:cs typeface="+mn-cs"/>
              </a:rPr>
              <a:t>Embed integrated neighbourhood teams</a:t>
            </a:r>
            <a:r>
              <a:rPr kumimoji="0" lang="en-GB" sz="1400" b="1"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 </a:t>
            </a:r>
          </a:p>
        </p:txBody>
      </p:sp>
      <p:pic>
        <p:nvPicPr>
          <p:cNvPr id="3" name="Picture 2">
            <a:extLst>
              <a:ext uri="{FF2B5EF4-FFF2-40B4-BE49-F238E27FC236}">
                <a16:creationId xmlns:a16="http://schemas.microsoft.com/office/drawing/2014/main" id="{915AA2D2-CE14-1BDB-4FDE-846DBDD1D568}"/>
              </a:ext>
            </a:extLst>
          </p:cNvPr>
          <p:cNvPicPr>
            <a:picLocks noChangeAspect="1"/>
          </p:cNvPicPr>
          <p:nvPr/>
        </p:nvPicPr>
        <p:blipFill>
          <a:blip r:embed="rId3"/>
          <a:stretch>
            <a:fillRect/>
          </a:stretch>
        </p:blipFill>
        <p:spPr>
          <a:xfrm>
            <a:off x="4339086" y="1856059"/>
            <a:ext cx="7772400" cy="4600149"/>
          </a:xfrm>
          <a:prstGeom prst="rect">
            <a:avLst/>
          </a:prstGeom>
        </p:spPr>
      </p:pic>
      <p:sp>
        <p:nvSpPr>
          <p:cNvPr id="4" name="TextBox 3">
            <a:extLst>
              <a:ext uri="{FF2B5EF4-FFF2-40B4-BE49-F238E27FC236}">
                <a16:creationId xmlns:a16="http://schemas.microsoft.com/office/drawing/2014/main" id="{A8204BA9-2A06-7479-BC70-BB70EC0E2E26}"/>
              </a:ext>
            </a:extLst>
          </p:cNvPr>
          <p:cNvSpPr txBox="1"/>
          <p:nvPr/>
        </p:nvSpPr>
        <p:spPr>
          <a:xfrm>
            <a:off x="4838520" y="1326287"/>
            <a:ext cx="609600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4"/>
                </a:solidFill>
                <a:effectLst/>
                <a:uLnTx/>
                <a:uFillTx/>
                <a:latin typeface="Century Gothic" panose="020B0502020202020204" pitchFamily="34" charset="0"/>
                <a:ea typeface="+mn-ea"/>
                <a:cs typeface="+mn-cs"/>
              </a:rPr>
              <a:t>Characteristics of Integrated Neighbourhoods </a:t>
            </a:r>
            <a:endParaRPr kumimoji="0" lang="en-GB" sz="18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endParaRPr>
          </a:p>
        </p:txBody>
      </p:sp>
      <p:sp>
        <p:nvSpPr>
          <p:cNvPr id="5" name="TextBox 4">
            <a:extLst>
              <a:ext uri="{FF2B5EF4-FFF2-40B4-BE49-F238E27FC236}">
                <a16:creationId xmlns:a16="http://schemas.microsoft.com/office/drawing/2014/main" id="{5BD43208-E662-1A22-33AA-EBDE29E9D8B6}"/>
              </a:ext>
            </a:extLst>
          </p:cNvPr>
          <p:cNvSpPr txBox="1"/>
          <p:nvPr/>
        </p:nvSpPr>
        <p:spPr>
          <a:xfrm>
            <a:off x="546126" y="108856"/>
            <a:ext cx="1136284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C365B">
                    <a:lumMod val="75000"/>
                  </a:srgbClr>
                </a:solidFill>
                <a:effectLst/>
                <a:uLnTx/>
                <a:uFillTx/>
                <a:latin typeface="Century Gothic" panose="020B0502020202020204" pitchFamily="34" charset="0"/>
                <a:ea typeface="+mn-ea"/>
                <a:cs typeface="+mn-cs"/>
              </a:rPr>
              <a:t>Local Context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How do we use our principles for Integrated neighbourhoods, to develop existing foundations </a:t>
            </a:r>
          </a:p>
        </p:txBody>
      </p:sp>
      <p:sp>
        <p:nvSpPr>
          <p:cNvPr id="18" name="TextBox 17">
            <a:extLst>
              <a:ext uri="{FF2B5EF4-FFF2-40B4-BE49-F238E27FC236}">
                <a16:creationId xmlns:a16="http://schemas.microsoft.com/office/drawing/2014/main" id="{250D46D8-CCC1-233C-B4BF-124774A93B65}"/>
              </a:ext>
            </a:extLst>
          </p:cNvPr>
          <p:cNvSpPr txBox="1"/>
          <p:nvPr/>
        </p:nvSpPr>
        <p:spPr>
          <a:xfrm>
            <a:off x="192324" y="1875699"/>
            <a:ext cx="377439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70C0"/>
                </a:solidFill>
                <a:effectLst/>
                <a:uLnTx/>
                <a:uFillTx/>
                <a:latin typeface="Century Gothic" panose="020B0502020202020204" pitchFamily="34" charset="0"/>
                <a:ea typeface="+mn-ea"/>
                <a:cs typeface="+mn-cs"/>
              </a:rPr>
              <a:t>Integrated Neighbourhoods development principles</a:t>
            </a:r>
          </a:p>
        </p:txBody>
      </p:sp>
      <p:sp>
        <p:nvSpPr>
          <p:cNvPr id="19" name="TextBox 18">
            <a:extLst>
              <a:ext uri="{FF2B5EF4-FFF2-40B4-BE49-F238E27FC236}">
                <a16:creationId xmlns:a16="http://schemas.microsoft.com/office/drawing/2014/main" id="{629E885D-B83B-D7A5-0402-79D83E779DB4}"/>
              </a:ext>
            </a:extLst>
          </p:cNvPr>
          <p:cNvSpPr txBox="1"/>
          <p:nvPr/>
        </p:nvSpPr>
        <p:spPr>
          <a:xfrm>
            <a:off x="192324" y="2398919"/>
            <a:ext cx="3949700" cy="4385816"/>
          </a:xfrm>
          <a:prstGeom prst="rect">
            <a:avLst/>
          </a:prstGeom>
          <a:noFill/>
        </p:spPr>
        <p:txBody>
          <a:bodyPr wrap="square" rtlCol="0">
            <a:spAutoFit/>
          </a:bodyPr>
          <a:lstStyle/>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North &amp; South Alliances to lead integrated neighbourhood development</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Integrated Neighbourhoods will develop local models of integrated care with primary care networks </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Independent contractor status of Primary Care will remain unaffected </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Each Alliance will develop and tailor the approach to implementation</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Alliances will work with Primary Care Networks (PCNs) as the key leaders and drivers of change </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Integrated Neighbourhood approach will go beyond traditional Health and Social Care organisations </a:t>
            </a:r>
          </a:p>
          <a:p>
            <a:pPr marL="342900" marR="0" lvl="0" indent="-342900" algn="just" defTabSz="914400" rtl="0" eaLnBrk="1" fontAlgn="auto" latinLnBrk="0" hangingPunct="1">
              <a:lnSpc>
                <a:spcPct val="100000"/>
              </a:lnSpc>
              <a:spcBef>
                <a:spcPts val="900"/>
              </a:spcBef>
              <a:spcAft>
                <a:spcPts val="0"/>
              </a:spcAft>
              <a:buClrTx/>
              <a:buSzTx/>
              <a:buFont typeface="+mj-lt"/>
              <a:buAutoNum type="arabicPeriod"/>
              <a:tabLst/>
              <a:defRPr/>
            </a:pPr>
            <a:r>
              <a:rPr kumimoji="0" lang="en-GB" sz="1300" b="0" i="0" u="none" strike="noStrike" kern="1200" cap="none" spc="0" normalizeH="0" baseline="0" noProof="0" dirty="0">
                <a:ln>
                  <a:noFill/>
                </a:ln>
                <a:solidFill>
                  <a:srgbClr val="3F3F3F"/>
                </a:solidFill>
                <a:effectLst/>
                <a:uLnTx/>
                <a:uFillTx/>
                <a:latin typeface="Century Gothic" panose="020B0502020202020204" pitchFamily="34" charset="0"/>
                <a:ea typeface="+mn-ea"/>
                <a:cs typeface="+mn-cs"/>
              </a:rPr>
              <a:t>Alliances will learn from national lessons on the principles for implementing new care models</a:t>
            </a:r>
          </a:p>
        </p:txBody>
      </p:sp>
    </p:spTree>
    <p:extLst>
      <p:ext uri="{BB962C8B-B14F-4D97-AF65-F5344CB8AC3E}">
        <p14:creationId xmlns:p14="http://schemas.microsoft.com/office/powerpoint/2010/main" val="3902452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B72DF7-8E70-F7B4-8882-CE7A5CEB511C}"/>
              </a:ext>
            </a:extLst>
          </p:cNvPr>
          <p:cNvSpPr txBox="1"/>
          <p:nvPr/>
        </p:nvSpPr>
        <p:spPr>
          <a:xfrm>
            <a:off x="1089061" y="2527443"/>
            <a:ext cx="5198723" cy="830997"/>
          </a:xfrm>
          <a:prstGeom prst="rect">
            <a:avLst/>
          </a:prstGeom>
          <a:noFill/>
        </p:spPr>
        <p:txBody>
          <a:bodyPr wrap="square" rtlCol="0">
            <a:spAutoFit/>
          </a:bodyPr>
          <a:lstStyle/>
          <a:p>
            <a:r>
              <a:rPr lang="en-GB" sz="4800" b="1" dirty="0"/>
              <a:t>Questions </a:t>
            </a:r>
          </a:p>
        </p:txBody>
      </p:sp>
    </p:spTree>
    <p:extLst>
      <p:ext uri="{BB962C8B-B14F-4D97-AF65-F5344CB8AC3E}">
        <p14:creationId xmlns:p14="http://schemas.microsoft.com/office/powerpoint/2010/main" val="3536517125"/>
      </p:ext>
    </p:extLst>
  </p:cSld>
  <p:clrMapOvr>
    <a:masterClrMapping/>
  </p:clrMapOvr>
</p:sld>
</file>

<file path=ppt/theme/theme1.xml><?xml version="1.0" encoding="utf-8"?>
<a:theme xmlns:a="http://schemas.openxmlformats.org/drawingml/2006/main" name="ICS_C&amp;P">
  <a:themeElements>
    <a:clrScheme name="ICS_C&amp;P">
      <a:dk1>
        <a:srgbClr val="000000"/>
      </a:dk1>
      <a:lt1>
        <a:srgbClr val="FFFFFF"/>
      </a:lt1>
      <a:dk2>
        <a:srgbClr val="44546A"/>
      </a:dk2>
      <a:lt2>
        <a:srgbClr val="E7E6E6"/>
      </a:lt2>
      <a:accent1>
        <a:srgbClr val="192A46"/>
      </a:accent1>
      <a:accent2>
        <a:srgbClr val="0069B3"/>
      </a:accent2>
      <a:accent3>
        <a:srgbClr val="BF0078"/>
      </a:accent3>
      <a:accent4>
        <a:srgbClr val="65B32E"/>
      </a:accent4>
      <a:accent5>
        <a:srgbClr val="770A48"/>
      </a:accent5>
      <a:accent6>
        <a:srgbClr val="662483"/>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74C43"/>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B234DEEF28D14EBB605E2C67AE71BB" ma:contentTypeVersion="4" ma:contentTypeDescription="Create a new document." ma:contentTypeScope="" ma:versionID="bdebbce85710fd4996baed54d5a99645">
  <xsd:schema xmlns:xsd="http://www.w3.org/2001/XMLSchema" xmlns:xs="http://www.w3.org/2001/XMLSchema" xmlns:p="http://schemas.microsoft.com/office/2006/metadata/properties" xmlns:ns3="64b6ec1f-df4e-4fa3-a858-a814eea3d6a0" targetNamespace="http://schemas.microsoft.com/office/2006/metadata/properties" ma:root="true" ma:fieldsID="82d5a2b540e6085bd6c9156f0b40f388" ns3:_="">
    <xsd:import namespace="64b6ec1f-df4e-4fa3-a858-a814eea3d6a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6ec1f-df4e-4fa3-a858-a814eea3d6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696F84-14B1-40ED-9EE4-A2C6FBE782BD}">
  <ds:schemaRef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64b6ec1f-df4e-4fa3-a858-a814eea3d6a0"/>
    <ds:schemaRef ds:uri="http://purl.org/dc/terms/"/>
  </ds:schemaRefs>
</ds:datastoreItem>
</file>

<file path=customXml/itemProps2.xml><?xml version="1.0" encoding="utf-8"?>
<ds:datastoreItem xmlns:ds="http://schemas.openxmlformats.org/officeDocument/2006/customXml" ds:itemID="{0BA2A4A3-8CE1-448D-835A-DE6261832A99}">
  <ds:schemaRefs>
    <ds:schemaRef ds:uri="http://schemas.microsoft.com/sharepoint/v3/contenttype/forms"/>
  </ds:schemaRefs>
</ds:datastoreItem>
</file>

<file path=customXml/itemProps3.xml><?xml version="1.0" encoding="utf-8"?>
<ds:datastoreItem xmlns:ds="http://schemas.openxmlformats.org/officeDocument/2006/customXml" ds:itemID="{0E750993-6A87-4442-87F6-AF2C13FD9A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6ec1f-df4e-4fa3-a858-a814eea3d6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2272</TotalTime>
  <Words>740</Words>
  <Application>Microsoft Office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Century Gothic</vt:lpstr>
      <vt:lpstr>Lato</vt:lpstr>
      <vt:lpstr>Open Sans</vt:lpstr>
      <vt:lpstr>ICS_C&amp;P</vt:lpstr>
      <vt:lpstr>Custom Design</vt:lpstr>
      <vt:lpstr>Template header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Ramanda Galang Bryantama</dc:creator>
  <cp:lastModifiedBy>PARKE, David (NHS CAMBRIDGESHIRE AND PETERBOROUGH ICB - 06H)</cp:lastModifiedBy>
  <cp:revision>86</cp:revision>
  <cp:lastPrinted>2023-01-11T11:43:15Z</cp:lastPrinted>
  <dcterms:created xsi:type="dcterms:W3CDTF">2019-08-12T03:52:24Z</dcterms:created>
  <dcterms:modified xsi:type="dcterms:W3CDTF">2023-01-11T11:43:56Z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0x0101001DB234DEEF28D14EBB605E2C67AE71BB</vt:lpwstr>
  </property>
  <property fmtid="{D5CDD505-2E9C-101B-9397-08002B2CF9AE}" pid="3" name="MediaServiceImageTags">
    <vt:lpwstr/>
  </property>
</Properties>
</file>